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6" r:id="rId3"/>
    <p:sldId id="327" r:id="rId4"/>
    <p:sldId id="328" r:id="rId5"/>
    <p:sldId id="329" r:id="rId6"/>
    <p:sldId id="332" r:id="rId7"/>
    <p:sldId id="333" r:id="rId8"/>
    <p:sldId id="340" r:id="rId9"/>
    <p:sldId id="314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34" r:id="rId19"/>
    <p:sldId id="337" r:id="rId20"/>
    <p:sldId id="349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4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3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25C96-1806-6444-BCB4-36B5335BCCA0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57DB-E7E9-494C-BF3D-BA8320D38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35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DE24A-17B5-6F47-A0C2-BB54BC0ADD4F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C448-7D93-2845-BCE9-38DC47588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59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5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C448-7D93-2845-BCE9-38DC475882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8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1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5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5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3D30-C2AB-B647-8BC7-4FCC27D6E9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red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637" y="6301364"/>
            <a:ext cx="1862179" cy="46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9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ID-Based Design Patterns for M2M Secure Channels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Francisco Corella</a:t>
            </a:r>
          </a:p>
          <a:p>
            <a:r>
              <a:rPr lang="en-US" sz="2600" dirty="0" err="1" smtClean="0">
                <a:solidFill>
                  <a:schemeClr val="tx1"/>
                </a:solidFill>
              </a:rPr>
              <a:t>fcorella@pomcor.com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Karen </a:t>
            </a:r>
            <a:r>
              <a:rPr lang="en-US" sz="3500" dirty="0" err="1" smtClean="0">
                <a:solidFill>
                  <a:schemeClr val="tx1"/>
                </a:solidFill>
              </a:rPr>
              <a:t>Lewison</a:t>
            </a:r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2600" dirty="0" err="1" smtClean="0">
                <a:solidFill>
                  <a:schemeClr val="tx1"/>
                </a:solidFill>
              </a:rPr>
              <a:t>kplewison@pomcor.com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946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Presentation to M2MSec’14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43467" y="113002"/>
            <a:ext cx="16938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86800" y="113002"/>
            <a:ext cx="0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43473" y="3874082"/>
            <a:ext cx="8043333" cy="830997"/>
            <a:chOff x="643473" y="3386630"/>
            <a:chExt cx="8043333" cy="830997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43473" y="3437440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0399" y="3386630"/>
              <a:ext cx="80264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resp</a:t>
              </a:r>
              <a:r>
                <a:rPr lang="en-US" sz="2400" dirty="0"/>
                <a:t>-nonce under keys2-i2r</a:t>
              </a:r>
            </a:p>
            <a:p>
              <a:pPr algn="ctr"/>
              <a:r>
                <a:rPr lang="en-US" sz="2400" dirty="0"/>
                <a:t>data3 under keys2-i2r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463" y="1972673"/>
            <a:ext cx="4207251" cy="15696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Derive keys2 from both </a:t>
            </a:r>
            <a:r>
              <a:rPr lang="en-US" sz="2400" dirty="0" err="1"/>
              <a:t>nonces</a:t>
            </a:r>
            <a:endParaRPr lang="en-US" sz="2400" dirty="0"/>
          </a:p>
          <a:p>
            <a:r>
              <a:rPr lang="en-US" sz="2400" dirty="0"/>
              <a:t>and responder's identity</a:t>
            </a:r>
          </a:p>
          <a:p>
            <a:r>
              <a:rPr lang="en-US" sz="2400" dirty="0"/>
              <a:t>Decrypt and check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8135" y="4942905"/>
            <a:ext cx="4506533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Decrypt and check </a:t>
            </a:r>
            <a:r>
              <a:rPr lang="en-US" sz="2400" dirty="0" err="1"/>
              <a:t>resp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data3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43476" y="490400"/>
            <a:ext cx="8043333" cy="1200328"/>
            <a:chOff x="643476" y="4758206"/>
            <a:chExt cx="8043333" cy="1200328"/>
          </a:xfrm>
        </p:grpSpPr>
        <p:cxnSp>
          <p:nvCxnSpPr>
            <p:cNvPr id="27" name="Straight Arrow Connector 26"/>
            <p:cNvCxnSpPr/>
            <p:nvPr/>
          </p:nvCxnSpPr>
          <p:spPr>
            <a:xfrm flipH="1" flipV="1">
              <a:off x="643476" y="4809016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60402" y="4758206"/>
              <a:ext cx="8026407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resp</a:t>
              </a:r>
              <a:r>
                <a:rPr lang="en-US" sz="2400" dirty="0"/>
                <a:t>-nonce</a:t>
              </a:r>
            </a:p>
            <a:p>
              <a:pPr algn="ctr"/>
              <a:r>
                <a:rPr lang="en-US" sz="2400" dirty="0" err="1"/>
                <a:t>init</a:t>
              </a:r>
              <a:r>
                <a:rPr lang="en-US" sz="2400" dirty="0"/>
                <a:t>-nonce under keys2-r2i</a:t>
              </a:r>
            </a:p>
            <a:p>
              <a:pPr algn="ctr"/>
              <a:r>
                <a:rPr lang="en-US" sz="2400" dirty="0"/>
                <a:t>data2 under keys2-r2i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7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authentication</a:t>
            </a:r>
          </a:p>
          <a:p>
            <a:r>
              <a:rPr lang="en-US" dirty="0" smtClean="0"/>
              <a:t>No forward secrecy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9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43467" y="113002"/>
            <a:ext cx="16938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86800" y="113002"/>
            <a:ext cx="0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43473" y="2044030"/>
            <a:ext cx="8043333" cy="830997"/>
            <a:chOff x="643473" y="3386630"/>
            <a:chExt cx="8043333" cy="830997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43473" y="3437440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0399" y="3386630"/>
              <a:ext cx="80264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init</a:t>
              </a:r>
              <a:r>
                <a:rPr lang="en-US" sz="2400" dirty="0"/>
                <a:t>-nonce under </a:t>
              </a:r>
              <a:r>
                <a:rPr lang="en-US" sz="2400" dirty="0" err="1"/>
                <a:t>resp-pubkey</a:t>
              </a:r>
              <a:endParaRPr lang="en-US" sz="2400" dirty="0"/>
            </a:p>
            <a:p>
              <a:pPr algn="ctr"/>
              <a:r>
                <a:rPr lang="en-US" sz="2400" dirty="0"/>
                <a:t>data1 under keys1-i2r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463" y="441405"/>
            <a:ext cx="4207251" cy="1200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Compute </a:t>
            </a:r>
            <a:r>
              <a:rPr lang="en-US" sz="2400" dirty="0" err="1"/>
              <a:t>resp-pubkey</a:t>
            </a:r>
            <a:endParaRPr lang="en-US" sz="2400" dirty="0"/>
          </a:p>
          <a:p>
            <a:r>
              <a:rPr lang="en-US" sz="2400" dirty="0"/>
              <a:t>Generate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keys1-i2r from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8135" y="3112853"/>
            <a:ext cx="4506533" cy="267765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Decrypt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keys1-i2r from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data1</a:t>
            </a:r>
          </a:p>
          <a:p>
            <a:r>
              <a:rPr lang="en-US" sz="2400" dirty="0"/>
              <a:t>Generate </a:t>
            </a:r>
            <a:r>
              <a:rPr lang="en-US" sz="2400" dirty="0" err="1"/>
              <a:t>resp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keys2 from both </a:t>
            </a:r>
            <a:r>
              <a:rPr lang="en-US" sz="2400" dirty="0" err="1"/>
              <a:t>nonces</a:t>
            </a:r>
            <a:endParaRPr lang="en-US" sz="2400" dirty="0"/>
          </a:p>
          <a:p>
            <a:r>
              <a:rPr lang="en-US" sz="2400" dirty="0"/>
              <a:t>and responder's </a:t>
            </a:r>
            <a:r>
              <a:rPr lang="en-US" sz="2400" dirty="0" smtClean="0"/>
              <a:t>identity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Compute </a:t>
            </a:r>
            <a:r>
              <a:rPr lang="en-US" sz="2400" b="1" dirty="0" err="1">
                <a:solidFill>
                  <a:srgbClr val="FF0000"/>
                </a:solidFill>
              </a:rPr>
              <a:t>init-pubkey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7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43467" y="113002"/>
            <a:ext cx="16938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86800" y="113002"/>
            <a:ext cx="0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43473" y="4060822"/>
            <a:ext cx="8043333" cy="830997"/>
            <a:chOff x="643473" y="3386630"/>
            <a:chExt cx="8043333" cy="830997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43473" y="3437440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0399" y="3386630"/>
              <a:ext cx="80264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resp</a:t>
              </a:r>
              <a:r>
                <a:rPr lang="en-US" sz="2400" dirty="0"/>
                <a:t>-nonce under keys2-i2r</a:t>
              </a:r>
            </a:p>
            <a:p>
              <a:pPr algn="ctr"/>
              <a:r>
                <a:rPr lang="en-US" sz="2400" dirty="0"/>
                <a:t>data3 under keys2-i2r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463" y="1841955"/>
            <a:ext cx="4207251" cy="193899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Decrypt </a:t>
            </a:r>
            <a:r>
              <a:rPr lang="en-US" sz="2400" b="1" dirty="0" err="1">
                <a:solidFill>
                  <a:srgbClr val="FF0000"/>
                </a:solidFill>
              </a:rPr>
              <a:t>resp</a:t>
            </a:r>
            <a:r>
              <a:rPr lang="en-US" sz="2400" b="1" dirty="0">
                <a:solidFill>
                  <a:srgbClr val="FF0000"/>
                </a:solidFill>
              </a:rPr>
              <a:t>-nonce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Derive </a:t>
            </a:r>
            <a:r>
              <a:rPr lang="en-US" sz="2400" dirty="0"/>
              <a:t>keys2 from both </a:t>
            </a:r>
            <a:r>
              <a:rPr lang="en-US" sz="2400" dirty="0" err="1"/>
              <a:t>nonces</a:t>
            </a:r>
            <a:endParaRPr lang="en-US" sz="2400" dirty="0"/>
          </a:p>
          <a:p>
            <a:r>
              <a:rPr lang="en-US" sz="2400" dirty="0"/>
              <a:t>and responder's identity</a:t>
            </a:r>
          </a:p>
          <a:p>
            <a:r>
              <a:rPr lang="en-US" sz="2400" dirty="0"/>
              <a:t>Decrypt and check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8135" y="5073623"/>
            <a:ext cx="4506533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Decrypt and check </a:t>
            </a:r>
            <a:r>
              <a:rPr lang="en-US" sz="2400" dirty="0" err="1"/>
              <a:t>resp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data3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43476" y="359682"/>
            <a:ext cx="8043333" cy="1200328"/>
            <a:chOff x="643476" y="4758206"/>
            <a:chExt cx="8043333" cy="1200328"/>
          </a:xfrm>
        </p:grpSpPr>
        <p:cxnSp>
          <p:nvCxnSpPr>
            <p:cNvPr id="21" name="Straight Arrow Connector 20"/>
            <p:cNvCxnSpPr/>
            <p:nvPr/>
          </p:nvCxnSpPr>
          <p:spPr>
            <a:xfrm flipH="1" flipV="1">
              <a:off x="643476" y="4809016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60402" y="4758206"/>
              <a:ext cx="8026407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resp</a:t>
              </a:r>
              <a:r>
                <a:rPr lang="en-US" sz="2400" dirty="0"/>
                <a:t>-</a:t>
              </a:r>
              <a:r>
                <a:rPr lang="en-US" sz="2400" dirty="0" smtClean="0"/>
                <a:t>nonce </a:t>
              </a:r>
              <a:r>
                <a:rPr lang="en-US" sz="2400" b="1" dirty="0">
                  <a:solidFill>
                    <a:srgbClr val="FF0000"/>
                  </a:solidFill>
                </a:rPr>
                <a:t>under </a:t>
              </a:r>
              <a:r>
                <a:rPr lang="en-US" sz="2400" b="1" dirty="0" err="1">
                  <a:solidFill>
                    <a:srgbClr val="FF0000"/>
                  </a:solidFill>
                </a:rPr>
                <a:t>init-pubkey</a:t>
              </a:r>
              <a:endParaRPr lang="en-US" sz="2400" b="1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init</a:t>
              </a:r>
              <a:r>
                <a:rPr lang="en-US" sz="2400" dirty="0"/>
                <a:t>-nonce under keys2-r2i</a:t>
              </a:r>
            </a:p>
            <a:p>
              <a:pPr algn="ctr"/>
              <a:r>
                <a:rPr lang="en-US" sz="2400" dirty="0"/>
                <a:t>data2 under keys2-r2i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4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authentication</a:t>
            </a:r>
          </a:p>
          <a:p>
            <a:r>
              <a:rPr lang="en-US" dirty="0"/>
              <a:t>F</a:t>
            </a:r>
            <a:r>
              <a:rPr lang="en-US" dirty="0" smtClean="0"/>
              <a:t>orward secrecy from the second flow onward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1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43467" y="958"/>
            <a:ext cx="16938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86800" y="958"/>
            <a:ext cx="0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43473" y="1913312"/>
            <a:ext cx="8043333" cy="1200328"/>
            <a:chOff x="643473" y="3386630"/>
            <a:chExt cx="8043333" cy="1200328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43473" y="3437440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0399" y="3386630"/>
              <a:ext cx="8026407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init</a:t>
              </a:r>
              <a:r>
                <a:rPr lang="en-US" sz="2400" dirty="0"/>
                <a:t>-nonce under </a:t>
              </a:r>
              <a:r>
                <a:rPr lang="en-US" sz="2400" dirty="0" err="1"/>
                <a:t>resp-</a:t>
              </a:r>
              <a:r>
                <a:rPr lang="en-US" sz="2400" dirty="0" err="1" smtClean="0"/>
                <a:t>pubkey</a:t>
              </a:r>
              <a:endParaRPr lang="en-US" sz="2400" dirty="0" smtClean="0"/>
            </a:p>
            <a:p>
              <a:pPr algn="ctr"/>
              <a:r>
                <a:rPr lang="en-US" sz="2400" b="1" dirty="0" err="1">
                  <a:solidFill>
                    <a:srgbClr val="0000FF"/>
                  </a:solidFill>
                </a:rPr>
                <a:t>init-edh-pubkey</a:t>
              </a:r>
              <a:endParaRPr lang="en-US" sz="2400" b="1" dirty="0">
                <a:solidFill>
                  <a:srgbClr val="0000FF"/>
                </a:solidFill>
              </a:endParaRPr>
            </a:p>
            <a:p>
              <a:pPr algn="ctr"/>
              <a:r>
                <a:rPr lang="en-US" sz="2400" dirty="0"/>
                <a:t>data1 under keys1-i2r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463" y="161295"/>
            <a:ext cx="4207251" cy="15696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Compute </a:t>
            </a:r>
            <a:r>
              <a:rPr lang="en-US" sz="2400" dirty="0" err="1"/>
              <a:t>resp-pubkey</a:t>
            </a:r>
            <a:endParaRPr lang="en-US" sz="2400" dirty="0"/>
          </a:p>
          <a:p>
            <a:r>
              <a:rPr lang="en-US" sz="2400" dirty="0"/>
              <a:t>Generate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keys1-i2r from </a:t>
            </a:r>
            <a:r>
              <a:rPr lang="en-US" sz="2400" dirty="0" err="1"/>
              <a:t>init</a:t>
            </a:r>
            <a:r>
              <a:rPr lang="en-US" sz="2400" dirty="0"/>
              <a:t>-</a:t>
            </a:r>
            <a:r>
              <a:rPr lang="en-US" sz="2400" dirty="0" smtClean="0"/>
              <a:t>nonce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Generate </a:t>
            </a:r>
            <a:r>
              <a:rPr lang="en-US" sz="2400" b="1" dirty="0" err="1">
                <a:solidFill>
                  <a:srgbClr val="0000FF"/>
                </a:solidFill>
              </a:rPr>
              <a:t>init-edh-keypair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68135" y="3187549"/>
            <a:ext cx="4506533" cy="3046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Decrypt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keys1-i2r from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data1</a:t>
            </a:r>
          </a:p>
          <a:p>
            <a:r>
              <a:rPr lang="en-US" sz="2400" dirty="0"/>
              <a:t>Generate </a:t>
            </a:r>
            <a:r>
              <a:rPr lang="en-US" sz="2400" dirty="0" err="1"/>
              <a:t>resp</a:t>
            </a:r>
            <a:r>
              <a:rPr lang="en-US" sz="2400" dirty="0"/>
              <a:t>-nonce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Generate </a:t>
            </a:r>
            <a:r>
              <a:rPr lang="en-US" sz="2400" b="1" dirty="0" err="1">
                <a:solidFill>
                  <a:srgbClr val="0000FF"/>
                </a:solidFill>
              </a:rPr>
              <a:t>resp-edh-keypair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>
                <a:solidFill>
                  <a:srgbClr val="0000FF"/>
                </a:solidFill>
              </a:rPr>
              <a:t>Compute </a:t>
            </a:r>
            <a:r>
              <a:rPr lang="en-US" sz="2400" b="1" dirty="0" err="1">
                <a:solidFill>
                  <a:srgbClr val="0000FF"/>
                </a:solidFill>
              </a:rPr>
              <a:t>edh</a:t>
            </a:r>
            <a:r>
              <a:rPr lang="en-US" sz="2400" b="1" dirty="0">
                <a:solidFill>
                  <a:srgbClr val="0000FF"/>
                </a:solidFill>
              </a:rPr>
              <a:t>-secret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Derive keys2 from </a:t>
            </a:r>
            <a:r>
              <a:rPr lang="en-US" sz="2400" b="1" dirty="0" err="1">
                <a:solidFill>
                  <a:srgbClr val="0000FF"/>
                </a:solidFill>
              </a:rPr>
              <a:t>edh</a:t>
            </a:r>
            <a:r>
              <a:rPr lang="en-US" sz="2400" b="1" dirty="0">
                <a:solidFill>
                  <a:srgbClr val="0000FF"/>
                </a:solidFill>
              </a:rPr>
              <a:t>-secret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Compute </a:t>
            </a:r>
            <a:r>
              <a:rPr lang="en-US" sz="2400" dirty="0" err="1">
                <a:solidFill>
                  <a:srgbClr val="FF0000"/>
                </a:solidFill>
              </a:rPr>
              <a:t>init-pubkey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43467" y="113002"/>
            <a:ext cx="16938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86800" y="113002"/>
            <a:ext cx="0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43473" y="4154192"/>
            <a:ext cx="8043333" cy="830997"/>
            <a:chOff x="643473" y="3386630"/>
            <a:chExt cx="8043333" cy="830997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43473" y="3437440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0399" y="3386630"/>
              <a:ext cx="80264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resp</a:t>
              </a:r>
              <a:r>
                <a:rPr lang="en-US" sz="2400" dirty="0"/>
                <a:t>-nonce under keys2-i2r</a:t>
              </a:r>
            </a:p>
            <a:p>
              <a:pPr algn="ctr"/>
              <a:r>
                <a:rPr lang="en-US" sz="2400" dirty="0"/>
                <a:t>data3 under keys2-i2r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463" y="2010021"/>
            <a:ext cx="4207251" cy="193899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Decrypt </a:t>
            </a:r>
            <a:r>
              <a:rPr lang="en-US" sz="2400" dirty="0" err="1">
                <a:solidFill>
                  <a:srgbClr val="FF0000"/>
                </a:solidFill>
              </a:rPr>
              <a:t>resp</a:t>
            </a:r>
            <a:r>
              <a:rPr lang="en-US" sz="2400" dirty="0">
                <a:solidFill>
                  <a:srgbClr val="FF0000"/>
                </a:solidFill>
              </a:rPr>
              <a:t>-nonce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Compute </a:t>
            </a:r>
            <a:r>
              <a:rPr lang="en-US" sz="2400" b="1" dirty="0" err="1">
                <a:solidFill>
                  <a:srgbClr val="0000FF"/>
                </a:solidFill>
              </a:rPr>
              <a:t>edh</a:t>
            </a:r>
            <a:r>
              <a:rPr lang="en-US" sz="2400" b="1" dirty="0">
                <a:solidFill>
                  <a:srgbClr val="0000FF"/>
                </a:solidFill>
              </a:rPr>
              <a:t>-secret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Derive keys2 from </a:t>
            </a:r>
            <a:r>
              <a:rPr lang="en-US" sz="2400" b="1" dirty="0" err="1">
                <a:solidFill>
                  <a:srgbClr val="0000FF"/>
                </a:solidFill>
              </a:rPr>
              <a:t>edh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 smtClean="0">
                <a:solidFill>
                  <a:srgbClr val="0000FF"/>
                </a:solidFill>
              </a:rPr>
              <a:t>secret</a:t>
            </a:r>
          </a:p>
          <a:p>
            <a:r>
              <a:rPr lang="en-US" sz="2400" dirty="0" smtClean="0"/>
              <a:t>Decrypt </a:t>
            </a:r>
            <a:r>
              <a:rPr lang="en-US" sz="2400" dirty="0"/>
              <a:t>and check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8135" y="5110971"/>
            <a:ext cx="4506533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Decrypt and check </a:t>
            </a:r>
            <a:r>
              <a:rPr lang="en-US" sz="2400" dirty="0" err="1"/>
              <a:t>resp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data3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43476" y="303660"/>
            <a:ext cx="8043333" cy="1569660"/>
            <a:chOff x="643476" y="4758206"/>
            <a:chExt cx="8043333" cy="1569660"/>
          </a:xfrm>
        </p:grpSpPr>
        <p:cxnSp>
          <p:nvCxnSpPr>
            <p:cNvPr id="21" name="Straight Arrow Connector 20"/>
            <p:cNvCxnSpPr/>
            <p:nvPr/>
          </p:nvCxnSpPr>
          <p:spPr>
            <a:xfrm flipH="1" flipV="1">
              <a:off x="643476" y="4809016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60402" y="4758206"/>
              <a:ext cx="802640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resp</a:t>
              </a:r>
              <a:r>
                <a:rPr lang="en-US" sz="2400" dirty="0"/>
                <a:t>-</a:t>
              </a:r>
              <a:r>
                <a:rPr lang="en-US" sz="2400" dirty="0" smtClean="0"/>
                <a:t>nonce </a:t>
              </a:r>
              <a:r>
                <a:rPr lang="en-US" sz="2400" dirty="0" smtClean="0">
                  <a:solidFill>
                    <a:srgbClr val="FF0000"/>
                  </a:solidFill>
                </a:rPr>
                <a:t>under </a:t>
              </a:r>
              <a:r>
                <a:rPr lang="en-US" sz="2400" dirty="0" err="1">
                  <a:solidFill>
                    <a:srgbClr val="FF0000"/>
                  </a:solidFill>
                </a:rPr>
                <a:t>init-pubkey</a:t>
              </a:r>
              <a:endParaRPr lang="en-US" sz="24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 err="1">
                  <a:solidFill>
                    <a:srgbClr val="0000FF"/>
                  </a:solidFill>
                </a:rPr>
                <a:t>resp-edh-pubkey</a:t>
              </a:r>
              <a:endParaRPr lang="en-US" sz="2400" b="1" dirty="0">
                <a:solidFill>
                  <a:srgbClr val="0000FF"/>
                </a:solidFill>
              </a:endParaRPr>
            </a:p>
            <a:p>
              <a:pPr algn="ctr"/>
              <a:r>
                <a:rPr lang="en-US" sz="2400" dirty="0" err="1"/>
                <a:t>init</a:t>
              </a:r>
              <a:r>
                <a:rPr lang="en-US" sz="2400" dirty="0"/>
                <a:t>-nonce under keys2-r2i</a:t>
              </a:r>
            </a:p>
            <a:p>
              <a:pPr algn="ctr"/>
              <a:r>
                <a:rPr lang="en-US" sz="2400" dirty="0"/>
                <a:t>data2 under keys2-r2i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6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ID-based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Responder-only authentication with forward secrecy</a:t>
            </a:r>
          </a:p>
          <a:p>
            <a:r>
              <a:rPr lang="en-US" dirty="0" smtClean="0"/>
              <a:t>Patterns with initiator-only authentication…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7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global deployments…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single PKG is not enough</a:t>
            </a:r>
          </a:p>
          <a:p>
            <a:r>
              <a:rPr lang="en-US" dirty="0" smtClean="0"/>
              <a:t>A hierarchy of PKGs may be needed</a:t>
            </a:r>
          </a:p>
          <a:p>
            <a:pPr lvl="1"/>
            <a:r>
              <a:rPr lang="en-US" dirty="0" smtClean="0"/>
              <a:t>Analogous to a CA hierarchy</a:t>
            </a:r>
          </a:p>
          <a:p>
            <a:r>
              <a:rPr lang="en-US" dirty="0" smtClean="0"/>
              <a:t>A global PKG hierarchy may need to have multiple roots</a:t>
            </a:r>
          </a:p>
          <a:p>
            <a:pPr lvl="1"/>
            <a:r>
              <a:rPr lang="en-US" dirty="0" smtClean="0"/>
              <a:t>Just like a global CA hierarchy</a:t>
            </a:r>
          </a:p>
          <a:p>
            <a:r>
              <a:rPr lang="en-US" dirty="0" smtClean="0"/>
              <a:t>The identity of a party is a chain of IDs of PKGs (the “ID chain”)</a:t>
            </a:r>
          </a:p>
          <a:p>
            <a:r>
              <a:rPr lang="en-US" dirty="0" smtClean="0"/>
              <a:t>The ID of a root PKG is a reference to cryptographic parameters built into the relying party</a:t>
            </a:r>
          </a:p>
          <a:p>
            <a:pPr lvl="1"/>
            <a:r>
              <a:rPr lang="en-US" dirty="0" smtClean="0"/>
              <a:t>Analogous to a built-in root CA public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DNS/DNSSEC </a:t>
            </a:r>
            <a:r>
              <a:rPr lang="en-US" dirty="0" smtClean="0"/>
              <a:t>support</a:t>
            </a:r>
            <a:br>
              <a:rPr lang="en-US" dirty="0" smtClean="0"/>
            </a:br>
            <a:r>
              <a:rPr lang="en-US" dirty="0" smtClean="0"/>
              <a:t>for global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relying party needs to know what PKG chain is used by the authenticating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The ID chain of the responder </a:t>
            </a:r>
            <a:r>
              <a:rPr lang="en-US" dirty="0" smtClean="0"/>
              <a:t>could </a:t>
            </a:r>
            <a:r>
              <a:rPr lang="en-US" dirty="0" smtClean="0"/>
              <a:t>be retrieved </a:t>
            </a:r>
            <a:r>
              <a:rPr lang="en-US" dirty="0" smtClean="0"/>
              <a:t>from DNS/DNSSEC </a:t>
            </a:r>
            <a:r>
              <a:rPr lang="en-US" dirty="0" smtClean="0"/>
              <a:t>without an additional </a:t>
            </a:r>
            <a:r>
              <a:rPr lang="en-US" dirty="0" err="1" smtClean="0"/>
              <a:t>roundtrip</a:t>
            </a:r>
            <a:endParaRPr lang="en-US" dirty="0" smtClean="0"/>
          </a:p>
          <a:p>
            <a:pPr lvl="1"/>
            <a:r>
              <a:rPr lang="en-US" dirty="0" smtClean="0"/>
              <a:t>By contrast, a certificate chain is too large to be reliably retrieved from the DNS</a:t>
            </a:r>
          </a:p>
          <a:p>
            <a:r>
              <a:rPr lang="en-US" dirty="0" smtClean="0"/>
              <a:t>The revocation counter can  also be retrieved from the </a:t>
            </a:r>
            <a:r>
              <a:rPr lang="en-US" dirty="0" smtClean="0"/>
              <a:t>DNS/DNSSEC</a:t>
            </a:r>
            <a:endParaRPr lang="en-US" dirty="0" smtClean="0"/>
          </a:p>
          <a:p>
            <a:r>
              <a:rPr lang="en-US" dirty="0" smtClean="0"/>
              <a:t>Retrieving the </a:t>
            </a:r>
            <a:r>
              <a:rPr lang="en-US" dirty="0" smtClean="0"/>
              <a:t>ID</a:t>
            </a:r>
            <a:r>
              <a:rPr lang="en-US" dirty="0" smtClean="0"/>
              <a:t> </a:t>
            </a:r>
            <a:r>
              <a:rPr lang="en-US" dirty="0" smtClean="0"/>
              <a:t>chain from DNSSEC solves the “rogue PKG problem”</a:t>
            </a:r>
          </a:p>
          <a:p>
            <a:pPr lvl="1"/>
            <a:r>
              <a:rPr lang="en-US" dirty="0" smtClean="0"/>
              <a:t>Just like DANE solves the “rogue CA problem”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0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is extremely diverse and gives rise to a broad range of requirements for secure channel protocols</a:t>
            </a:r>
          </a:p>
          <a:p>
            <a:r>
              <a:rPr lang="en-US" dirty="0" smtClean="0"/>
              <a:t>Requirements are often not met by traditional protocols such as TLS, </a:t>
            </a:r>
            <a:r>
              <a:rPr lang="en-US" dirty="0" err="1" smtClean="0"/>
              <a:t>IPsec</a:t>
            </a:r>
            <a:r>
              <a:rPr lang="en-US" dirty="0" smtClean="0"/>
              <a:t> or SSH</a:t>
            </a:r>
          </a:p>
          <a:p>
            <a:r>
              <a:rPr lang="en-US" dirty="0" smtClean="0"/>
              <a:t>Security is often sacrificed to meet constraints</a:t>
            </a:r>
          </a:p>
          <a:p>
            <a:pPr lvl="1"/>
            <a:r>
              <a:rPr lang="en-US" dirty="0" smtClean="0"/>
              <a:t>BLE, </a:t>
            </a:r>
            <a:r>
              <a:rPr lang="en-US" dirty="0" err="1" smtClean="0"/>
              <a:t>ZigBee</a:t>
            </a:r>
            <a:r>
              <a:rPr lang="en-US" dirty="0" smtClean="0"/>
              <a:t>, Z-Wave are not secure</a:t>
            </a:r>
          </a:p>
          <a:p>
            <a:r>
              <a:rPr lang="en-US" dirty="0" smtClean="0"/>
              <a:t>There is a need for a broad variety of protocols to meet diverse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Proofs of security for patterns</a:t>
            </a:r>
          </a:p>
          <a:p>
            <a:r>
              <a:rPr lang="en-US" dirty="0" smtClean="0"/>
              <a:t>Low-energy patterns?</a:t>
            </a:r>
          </a:p>
          <a:p>
            <a:r>
              <a:rPr lang="en-US" dirty="0" smtClean="0"/>
              <a:t>Design of protocols that use the patterns</a:t>
            </a:r>
          </a:p>
          <a:p>
            <a:r>
              <a:rPr lang="en-US" dirty="0" smtClean="0"/>
              <a:t>Proofs of security of protocols, relying on proofs of security of patterns as lemmas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9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206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your attention</a:t>
            </a:r>
            <a:r>
              <a:rPr lang="en-US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1607971"/>
            <a:ext cx="6400800" cy="3639401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For more information: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Web site: </a:t>
            </a:r>
            <a:r>
              <a:rPr lang="en-US" sz="3500" dirty="0" err="1" smtClean="0">
                <a:solidFill>
                  <a:schemeClr val="tx1"/>
                </a:solidFill>
              </a:rPr>
              <a:t>pomcor.com</a:t>
            </a:r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Blog: </a:t>
            </a:r>
            <a:r>
              <a:rPr lang="en-US" sz="3500" dirty="0" err="1" smtClean="0">
                <a:solidFill>
                  <a:schemeClr val="tx1"/>
                </a:solidFill>
              </a:rPr>
              <a:t>pomcor.com</a:t>
            </a:r>
            <a:r>
              <a:rPr lang="en-US" sz="3500" dirty="0" smtClean="0">
                <a:solidFill>
                  <a:schemeClr val="tx1"/>
                </a:solidFill>
              </a:rPr>
              <a:t>/blog</a:t>
            </a:r>
          </a:p>
          <a:p>
            <a:endParaRPr lang="en-US" sz="3500" dirty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Francisco </a:t>
            </a:r>
            <a:r>
              <a:rPr lang="en-US" sz="3500" dirty="0" smtClean="0">
                <a:solidFill>
                  <a:schemeClr val="tx1"/>
                </a:solidFill>
              </a:rPr>
              <a:t>Corella</a:t>
            </a:r>
          </a:p>
          <a:p>
            <a:r>
              <a:rPr lang="en-US" sz="2600" dirty="0" err="1" smtClean="0">
                <a:solidFill>
                  <a:schemeClr val="tx1"/>
                </a:solidFill>
              </a:rPr>
              <a:t>fcorella@pomcor.com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Karen </a:t>
            </a:r>
            <a:r>
              <a:rPr lang="en-US" sz="3500" dirty="0" err="1" smtClean="0">
                <a:solidFill>
                  <a:schemeClr val="tx1"/>
                </a:solidFill>
              </a:rPr>
              <a:t>Lewison</a:t>
            </a:r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2600" dirty="0" err="1" smtClean="0">
                <a:solidFill>
                  <a:schemeClr val="tx1"/>
                </a:solidFill>
              </a:rPr>
              <a:t>kplewison@pomcor.com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21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0116" y="480009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6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design </a:t>
            </a:r>
            <a:r>
              <a:rPr lang="en-US" dirty="0"/>
              <a:t>p</a:t>
            </a:r>
            <a:r>
              <a:rPr lang="en-US" dirty="0" smtClean="0"/>
              <a:t>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propose protocol design patterns rather than particular protocols</a:t>
            </a:r>
          </a:p>
          <a:p>
            <a:r>
              <a:rPr lang="en-US" dirty="0" smtClean="0"/>
              <a:t>Goal: reduce latency and bandwidth consumption by</a:t>
            </a:r>
          </a:p>
          <a:p>
            <a:pPr lvl="1"/>
            <a:r>
              <a:rPr lang="en-US" dirty="0" smtClean="0"/>
              <a:t>Eliminating the </a:t>
            </a:r>
            <a:r>
              <a:rPr lang="en-US" dirty="0" err="1" smtClean="0"/>
              <a:t>roundtrips</a:t>
            </a:r>
            <a:r>
              <a:rPr lang="en-US" dirty="0" smtClean="0"/>
              <a:t> that most secure channel protocols require for key exchange</a:t>
            </a:r>
          </a:p>
          <a:p>
            <a:pPr lvl="1"/>
            <a:r>
              <a:rPr lang="en-US" dirty="0" smtClean="0"/>
              <a:t>Eliminating certificate transmission</a:t>
            </a:r>
          </a:p>
          <a:p>
            <a:r>
              <a:rPr lang="en-US" dirty="0" smtClean="0"/>
              <a:t>Energy may be saved as a side effect of reduced bandwidth consumption, but that is not an explicit goal of these particular patterns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work on reducing </a:t>
            </a:r>
            <a:r>
              <a:rPr lang="en-US" dirty="0" err="1" smtClean="0"/>
              <a:t>roundtrips</a:t>
            </a:r>
            <a:r>
              <a:rPr lang="en-US" dirty="0" smtClean="0"/>
              <a:t> and bandwidth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Caching parameters from initial connection can save </a:t>
            </a:r>
            <a:r>
              <a:rPr lang="en-US" dirty="0" err="1" smtClean="0"/>
              <a:t>roundtrips</a:t>
            </a:r>
            <a:r>
              <a:rPr lang="en-US" dirty="0" smtClean="0"/>
              <a:t> and transmission of certificates in subsequent connections, as in:</a:t>
            </a:r>
          </a:p>
          <a:p>
            <a:pPr lvl="1"/>
            <a:r>
              <a:rPr lang="en-US" dirty="0" smtClean="0"/>
              <a:t>Abbreviated TLS handshake</a:t>
            </a:r>
          </a:p>
          <a:p>
            <a:pPr lvl="1"/>
            <a:r>
              <a:rPr lang="en-US" dirty="0" smtClean="0"/>
              <a:t>TLS Fast-track</a:t>
            </a:r>
          </a:p>
          <a:p>
            <a:pPr lvl="1"/>
            <a:r>
              <a:rPr lang="en-US" dirty="0" smtClean="0"/>
              <a:t>TLS False Start</a:t>
            </a:r>
          </a:p>
          <a:p>
            <a:pPr lvl="1"/>
            <a:r>
              <a:rPr lang="en-US" dirty="0" smtClean="0"/>
              <a:t>TLS Snap Start</a:t>
            </a:r>
          </a:p>
          <a:p>
            <a:pPr lvl="1"/>
            <a:r>
              <a:rPr lang="en-US" dirty="0" smtClean="0"/>
              <a:t>QUIC</a:t>
            </a:r>
          </a:p>
          <a:p>
            <a:r>
              <a:rPr lang="en-US" dirty="0" smtClean="0"/>
              <a:t>Proposed patterns:</a:t>
            </a:r>
          </a:p>
          <a:p>
            <a:pPr lvl="1"/>
            <a:r>
              <a:rPr lang="en-US" dirty="0" smtClean="0"/>
              <a:t>Require no caching</a:t>
            </a:r>
          </a:p>
          <a:p>
            <a:pPr lvl="1"/>
            <a:r>
              <a:rPr lang="en-US" dirty="0" smtClean="0"/>
              <a:t>Can eliminate </a:t>
            </a:r>
            <a:r>
              <a:rPr lang="en-US" dirty="0" err="1" smtClean="0"/>
              <a:t>roundtrips</a:t>
            </a:r>
            <a:r>
              <a:rPr lang="en-US" dirty="0" smtClean="0"/>
              <a:t> and certificate transmission for all connections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Identity-based encryption</a:t>
            </a:r>
          </a:p>
          <a:p>
            <a:pPr lvl="1"/>
            <a:r>
              <a:rPr lang="en-US" dirty="0" smtClean="0"/>
              <a:t>A special case of identity-based cryptography, used for key transport</a:t>
            </a:r>
          </a:p>
          <a:p>
            <a:r>
              <a:rPr lang="en-US" dirty="0" smtClean="0"/>
              <a:t>Replay tolerance for first flow</a:t>
            </a:r>
          </a:p>
          <a:p>
            <a:pPr lvl="1"/>
            <a:r>
              <a:rPr lang="en-US" dirty="0" smtClean="0"/>
              <a:t>So that initiator can send application data right away</a:t>
            </a:r>
          </a:p>
          <a:p>
            <a:r>
              <a:rPr lang="en-US" dirty="0" smtClean="0"/>
              <a:t>Optional forward secrecy from second flow onward</a:t>
            </a:r>
          </a:p>
          <a:p>
            <a:r>
              <a:rPr lang="en-US" dirty="0" smtClean="0"/>
              <a:t>For global deployments:</a:t>
            </a:r>
          </a:p>
          <a:p>
            <a:pPr lvl="1"/>
            <a:r>
              <a:rPr lang="en-US" dirty="0" smtClean="0"/>
              <a:t>Hierarchical identity-based encryption with multiple roots</a:t>
            </a:r>
          </a:p>
          <a:p>
            <a:pPr lvl="1"/>
            <a:r>
              <a:rPr lang="en-US" dirty="0" smtClean="0"/>
              <a:t>Reliance on DNS or DNSSEC to store ID chains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1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ID-based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Trusted party called “private key generator (PKG)” analogous to certificate authority (CA)</a:t>
            </a:r>
          </a:p>
          <a:p>
            <a:r>
              <a:rPr lang="en-US" dirty="0" smtClean="0"/>
              <a:t>Public key of entity is computed from ID of entity and public key of PKG</a:t>
            </a:r>
          </a:p>
          <a:p>
            <a:r>
              <a:rPr lang="en-US" dirty="0" smtClean="0"/>
              <a:t>Private key of entity is computed from ID of entity and private key of PKG</a:t>
            </a:r>
          </a:p>
          <a:p>
            <a:pPr lvl="1"/>
            <a:r>
              <a:rPr lang="en-US" dirty="0" smtClean="0"/>
              <a:t>Must be computed by the PKG and given to the entity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Expiration and revocation of</a:t>
            </a:r>
            <a:br>
              <a:rPr lang="en-US" dirty="0" smtClean="0"/>
            </a:br>
            <a:r>
              <a:rPr lang="en-US" dirty="0" smtClean="0"/>
              <a:t>ID-based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Key pair can be made to expire by adding an expiration date or time to the identity, e.g.</a:t>
            </a:r>
          </a:p>
          <a:p>
            <a:pPr lvl="1"/>
            <a:r>
              <a:rPr lang="en-US" dirty="0" smtClean="0"/>
              <a:t>Base ID: “</a:t>
            </a:r>
            <a:r>
              <a:rPr lang="en-US" dirty="0" err="1" smtClean="0"/>
              <a:t>pomcor.com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ID with expiration date: “pomcor.com-20141029”</a:t>
            </a:r>
          </a:p>
          <a:p>
            <a:r>
              <a:rPr lang="en-US" dirty="0" smtClean="0"/>
              <a:t>Key pair can be revoked by adding a revocation counter</a:t>
            </a:r>
          </a:p>
          <a:p>
            <a:pPr lvl="1"/>
            <a:r>
              <a:rPr lang="en-US" dirty="0" smtClean="0"/>
              <a:t>ID with revocation counter: “pomcor.com-4”</a:t>
            </a:r>
          </a:p>
          <a:p>
            <a:pPr lvl="1"/>
            <a:r>
              <a:rPr lang="en-US" i="1" dirty="0" smtClean="0"/>
              <a:t>Latest ID must be retrieved from trusted repository</a:t>
            </a:r>
          </a:p>
          <a:p>
            <a:r>
              <a:rPr lang="en-US" dirty="0" smtClean="0"/>
              <a:t>Short term expiration + emergency revocation counter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omcor.com-20141029-4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3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Responder-only authentication</a:t>
            </a:r>
          </a:p>
          <a:p>
            <a:r>
              <a:rPr lang="en-US" dirty="0" smtClean="0"/>
              <a:t>No forward secrecy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9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43467" y="113002"/>
            <a:ext cx="16938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86800" y="113002"/>
            <a:ext cx="0" cy="598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43473" y="2249444"/>
            <a:ext cx="8043333" cy="830997"/>
            <a:chOff x="643473" y="3386630"/>
            <a:chExt cx="8043333" cy="830997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43473" y="3437440"/>
              <a:ext cx="8043333" cy="1693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0399" y="3386630"/>
              <a:ext cx="80264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init</a:t>
              </a:r>
              <a:r>
                <a:rPr lang="en-US" sz="2400" dirty="0"/>
                <a:t>-nonce under </a:t>
              </a:r>
              <a:r>
                <a:rPr lang="en-US" sz="2400" dirty="0" err="1"/>
                <a:t>resp-pubkey</a:t>
              </a:r>
              <a:endParaRPr lang="en-US" sz="2400" dirty="0"/>
            </a:p>
            <a:p>
              <a:pPr algn="ctr"/>
              <a:r>
                <a:rPr lang="en-US" sz="2400" dirty="0"/>
                <a:t>data1 under keys1-i2r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5463" y="646819"/>
            <a:ext cx="4207251" cy="1200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Compute </a:t>
            </a:r>
            <a:r>
              <a:rPr lang="en-US" sz="2400" dirty="0" err="1"/>
              <a:t>resp-pubkey</a:t>
            </a:r>
            <a:endParaRPr lang="en-US" sz="2400" dirty="0"/>
          </a:p>
          <a:p>
            <a:r>
              <a:rPr lang="en-US" sz="2400" dirty="0"/>
              <a:t>Generate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keys1-i2r from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8135" y="3318267"/>
            <a:ext cx="4506533" cy="230832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Decrypt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keys1-i2r from </a:t>
            </a:r>
            <a:r>
              <a:rPr lang="en-US" sz="2400" dirty="0" err="1"/>
              <a:t>init</a:t>
            </a:r>
            <a:r>
              <a:rPr lang="en-US" sz="2400" dirty="0"/>
              <a:t>-nonce</a:t>
            </a:r>
          </a:p>
          <a:p>
            <a:r>
              <a:rPr lang="en-US" sz="2400" dirty="0"/>
              <a:t>Decrypt data1</a:t>
            </a:r>
          </a:p>
          <a:p>
            <a:r>
              <a:rPr lang="en-US" sz="2400" dirty="0"/>
              <a:t>Generate </a:t>
            </a:r>
            <a:r>
              <a:rPr lang="en-US" sz="2400" dirty="0" err="1"/>
              <a:t>resp</a:t>
            </a:r>
            <a:r>
              <a:rPr lang="en-US" sz="2400" dirty="0"/>
              <a:t>-nonce</a:t>
            </a:r>
          </a:p>
          <a:p>
            <a:r>
              <a:rPr lang="en-US" sz="2400" dirty="0"/>
              <a:t>Derive keys2 from both </a:t>
            </a:r>
            <a:r>
              <a:rPr lang="en-US" sz="2400" dirty="0" err="1"/>
              <a:t>nonces</a:t>
            </a:r>
            <a:endParaRPr lang="en-US" sz="2400" dirty="0"/>
          </a:p>
          <a:p>
            <a:r>
              <a:rPr lang="en-US" sz="2400" dirty="0"/>
              <a:t>and responder's identity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3D30-C2AB-B647-8BC7-4FCC27D6E9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4379</TotalTime>
  <Words>1216</Words>
  <Application>Microsoft Macintosh PowerPoint</Application>
  <PresentationFormat>On-screen Show (4:3)</PresentationFormat>
  <Paragraphs>216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ID-Based Design Patterns for M2M Secure Channels</vt:lpstr>
      <vt:lpstr>Motivation</vt:lpstr>
      <vt:lpstr>Protocol design patterns</vt:lpstr>
      <vt:lpstr>Previous work on reducing roundtrips and bandwidth consumption</vt:lpstr>
      <vt:lpstr>Pattern ingredients</vt:lpstr>
      <vt:lpstr>ID-based cryptography</vt:lpstr>
      <vt:lpstr>Expiration and revocation of ID-based credentials</vt:lpstr>
      <vt:lpstr>Pattern #1</vt:lpstr>
      <vt:lpstr>PowerPoint Presentation</vt:lpstr>
      <vt:lpstr>PowerPoint Presentation</vt:lpstr>
      <vt:lpstr>Pattern #2</vt:lpstr>
      <vt:lpstr>PowerPoint Presentation</vt:lpstr>
      <vt:lpstr>PowerPoint Presentation</vt:lpstr>
      <vt:lpstr>Pattern #3</vt:lpstr>
      <vt:lpstr>PowerPoint Presentation</vt:lpstr>
      <vt:lpstr>PowerPoint Presentation</vt:lpstr>
      <vt:lpstr>Other ID-based patterns</vt:lpstr>
      <vt:lpstr>For global deployments…</vt:lpstr>
      <vt:lpstr>DNS/DNSSEC support for global deployments</vt:lpstr>
      <vt:lpstr>Follow-up work</vt:lpstr>
      <vt:lpstr>Thank you for your attention! </vt:lpstr>
    </vt:vector>
  </TitlesOfParts>
  <Company>Pomcor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Disrupting the EMM market</dc:title>
  <dc:creator>Francisco Corella</dc:creator>
  <cp:lastModifiedBy>Francisco Corella</cp:lastModifiedBy>
  <cp:revision>217</cp:revision>
  <dcterms:created xsi:type="dcterms:W3CDTF">2014-05-05T20:55:40Z</dcterms:created>
  <dcterms:modified xsi:type="dcterms:W3CDTF">2014-10-29T23:59:42Z</dcterms:modified>
</cp:coreProperties>
</file>