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85" r:id="rId3"/>
    <p:sldId id="287" r:id="rId4"/>
    <p:sldId id="288" r:id="rId5"/>
    <p:sldId id="289" r:id="rId6"/>
    <p:sldId id="298" r:id="rId7"/>
    <p:sldId id="290" r:id="rId8"/>
    <p:sldId id="306" r:id="rId9"/>
    <p:sldId id="294" r:id="rId10"/>
    <p:sldId id="295" r:id="rId11"/>
    <p:sldId id="313" r:id="rId12"/>
    <p:sldId id="300" r:id="rId13"/>
    <p:sldId id="311" r:id="rId14"/>
    <p:sldId id="314" r:id="rId15"/>
    <p:sldId id="299" r:id="rId16"/>
    <p:sldId id="310" r:id="rId17"/>
    <p:sldId id="303" r:id="rId18"/>
    <p:sldId id="304" r:id="rId19"/>
    <p:sldId id="307" r:id="rId20"/>
    <p:sldId id="308" r:id="rId21"/>
    <p:sldId id="309" r:id="rId22"/>
    <p:sldId id="301" r:id="rId23"/>
    <p:sldId id="30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23" autoAdjust="0"/>
    <p:restoredTop sz="54918" autoAdjust="0"/>
  </p:normalViewPr>
  <p:slideViewPr>
    <p:cSldViewPr snapToGrid="0" snapToObjects="1">
      <p:cViewPr>
        <p:scale>
          <a:sx n="72" d="100"/>
          <a:sy n="72" d="100"/>
        </p:scale>
        <p:origin x="-15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536"/>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1"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interSettings" Target="printerSettings/printerSettings1.bin"/><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esProps" Target="presProps.xml"/><Relationship Id="rId26" Type="http://schemas.openxmlformats.org/officeDocument/2006/relationships/handoutMaster" Target="handoutMasters/handoutMaster1.xml"/><Relationship Id="rId30" Type="http://schemas.openxmlformats.org/officeDocument/2006/relationships/theme" Target="theme/theme1.xml"/><Relationship Id="rId11" Type="http://schemas.openxmlformats.org/officeDocument/2006/relationships/slide" Target="slides/slide10.xml"/><Relationship Id="rId29" Type="http://schemas.openxmlformats.org/officeDocument/2006/relationships/viewProps" Target="view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825C96-1806-6444-BCB4-36B5335BCCA0}" type="datetimeFigureOut">
              <a:rPr lang="en-US" smtClean="0"/>
              <a:t>9/22/14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F857DB-E7E9-494C-BF3D-BA8320D387D6}" type="slidenum">
              <a:rPr lang="en-US" smtClean="0"/>
              <a:t>‹#›</a:t>
            </a:fld>
            <a:endParaRPr lang="en-US"/>
          </a:p>
        </p:txBody>
      </p:sp>
    </p:spTree>
    <p:extLst>
      <p:ext uri="{BB962C8B-B14F-4D97-AF65-F5344CB8AC3E}">
        <p14:creationId xmlns:p14="http://schemas.microsoft.com/office/powerpoint/2010/main" val="41789354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1DE24A-17B5-6F47-A0C2-BB54BC0ADD4F}" type="datetimeFigureOut">
              <a:rPr lang="en-US" smtClean="0"/>
              <a:t>9/22/14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7C448-7D93-2845-BCE9-38DC475882E8}" type="slidenum">
              <a:rPr lang="en-US" smtClean="0"/>
              <a:t>‹#›</a:t>
            </a:fld>
            <a:endParaRPr lang="en-US"/>
          </a:p>
        </p:txBody>
      </p:sp>
    </p:spTree>
    <p:extLst>
      <p:ext uri="{BB962C8B-B14F-4D97-AF65-F5344CB8AC3E}">
        <p14:creationId xmlns:p14="http://schemas.microsoft.com/office/powerpoint/2010/main" val="29881592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1</a:t>
            </a:fld>
            <a:endParaRPr lang="en-US"/>
          </a:p>
        </p:txBody>
      </p:sp>
    </p:spTree>
    <p:extLst>
      <p:ext uri="{BB962C8B-B14F-4D97-AF65-F5344CB8AC3E}">
        <p14:creationId xmlns:p14="http://schemas.microsoft.com/office/powerpoint/2010/main" val="2237516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possible implementation,</a:t>
            </a:r>
          </a:p>
          <a:p>
            <a:r>
              <a:rPr lang="en-US" dirty="0" smtClean="0"/>
              <a:t>assuming that the </a:t>
            </a:r>
            <a:r>
              <a:rPr lang="en-US" baseline="0" dirty="0" smtClean="0"/>
              <a:t>TEE has no TLS client software,</a:t>
            </a:r>
          </a:p>
          <a:p>
            <a:r>
              <a:rPr lang="en-US" baseline="0" dirty="0" smtClean="0"/>
              <a:t>and that communications go through the REE</a:t>
            </a:r>
            <a:endParaRPr lang="en-US" dirty="0" smtClean="0"/>
          </a:p>
          <a:p>
            <a:r>
              <a:rPr lang="en-US" dirty="0" smtClean="0"/>
              <a:t>///</a:t>
            </a:r>
          </a:p>
          <a:p>
            <a:r>
              <a:rPr lang="en-US" dirty="0" smtClean="0"/>
              <a:t>The </a:t>
            </a:r>
            <a:r>
              <a:rPr lang="en-US" dirty="0" smtClean="0"/>
              <a:t>TEE generates an</a:t>
            </a:r>
            <a:r>
              <a:rPr lang="en-US" baseline="0" dirty="0" smtClean="0"/>
              <a:t> ephemeral symmetric </a:t>
            </a:r>
            <a:r>
              <a:rPr lang="en-US" baseline="0" dirty="0" smtClean="0"/>
              <a:t>key,</a:t>
            </a:r>
          </a:p>
          <a:p>
            <a:r>
              <a:rPr lang="en-US" baseline="0" dirty="0" smtClean="0"/>
              <a:t>which will be used to encrypt the credential encryption key when it is retrieved from the key storage service,</a:t>
            </a:r>
            <a:endParaRPr lang="en-US" baseline="0" dirty="0" smtClean="0"/>
          </a:p>
          <a:p>
            <a:r>
              <a:rPr lang="en-US" baseline="0" dirty="0" smtClean="0"/>
              <a:t>//</a:t>
            </a:r>
            <a:r>
              <a:rPr lang="en-US" baseline="0" dirty="0" smtClean="0"/>
              <a:t>/</a:t>
            </a:r>
          </a:p>
          <a:p>
            <a:r>
              <a:rPr lang="en-US" baseline="0" dirty="0" smtClean="0"/>
              <a:t>a</a:t>
            </a:r>
            <a:r>
              <a:rPr lang="en-US" baseline="0" smtClean="0"/>
              <a:t>nd </a:t>
            </a:r>
            <a:r>
              <a:rPr lang="en-US" baseline="0" dirty="0" smtClean="0"/>
              <a:t>sends it to the key storage service.</a:t>
            </a:r>
          </a:p>
          <a:p>
            <a:r>
              <a:rPr lang="en-US" baseline="0" dirty="0" smtClean="0"/>
              <a:t>///</a:t>
            </a:r>
            <a:endParaRPr lang="en-US" baseline="0" dirty="0" smtClean="0"/>
          </a:p>
          <a:p>
            <a:r>
              <a:rPr lang="en-US" baseline="0" dirty="0" smtClean="0"/>
              <a:t>It uses </a:t>
            </a:r>
            <a:r>
              <a:rPr lang="en-US" baseline="0" dirty="0" smtClean="0"/>
              <a:t>the </a:t>
            </a:r>
            <a:r>
              <a:rPr lang="en-US" baseline="0" dirty="0" smtClean="0"/>
              <a:t>device authentication </a:t>
            </a:r>
            <a:r>
              <a:rPr lang="en-US" baseline="0" dirty="0" smtClean="0"/>
              <a:t>credential to sign the ephemeral key, and sends the record ID along with the signed key;</a:t>
            </a:r>
          </a:p>
          <a:p>
            <a:r>
              <a:rPr lang="en-US" baseline="0" dirty="0" smtClean="0"/>
              <a:t>that’s how the device authenticates to the key storage service</a:t>
            </a:r>
            <a:r>
              <a:rPr lang="en-US" baseline="0" dirty="0" smtClean="0"/>
              <a:t>.</a:t>
            </a:r>
          </a:p>
          <a:p>
            <a:r>
              <a:rPr lang="en-US" baseline="0" dirty="0" smtClean="0"/>
              <a:t>///</a:t>
            </a:r>
          </a:p>
          <a:p>
            <a:r>
              <a:rPr lang="en-US" baseline="0" dirty="0" smtClean="0"/>
              <a:t>The </a:t>
            </a:r>
            <a:r>
              <a:rPr lang="en-US" baseline="0" dirty="0" smtClean="0"/>
              <a:t>key storage service uses the record ID to look up the record</a:t>
            </a:r>
            <a:r>
              <a:rPr lang="en-US" baseline="0" dirty="0" smtClean="0"/>
              <a:t>,</a:t>
            </a:r>
          </a:p>
          <a:p>
            <a:r>
              <a:rPr lang="en-US" baseline="0" dirty="0" smtClean="0"/>
              <a:t>///</a:t>
            </a:r>
          </a:p>
          <a:p>
            <a:r>
              <a:rPr lang="en-US" baseline="0" dirty="0" smtClean="0"/>
              <a:t>and </a:t>
            </a:r>
            <a:r>
              <a:rPr lang="en-US" baseline="0" dirty="0" smtClean="0"/>
              <a:t>the public key in the record to verify the signature.</a:t>
            </a:r>
          </a:p>
          <a:p>
            <a:r>
              <a:rPr lang="en-US" baseline="0" dirty="0" smtClean="0"/>
              <a:t>///</a:t>
            </a:r>
          </a:p>
          <a:p>
            <a:r>
              <a:rPr lang="en-US" baseline="0" dirty="0" smtClean="0"/>
              <a:t>Of course, the message carrying the signed ephemeral key and the record ID must be encrypted.</a:t>
            </a:r>
          </a:p>
          <a:p>
            <a:r>
              <a:rPr lang="en-US" baseline="0" dirty="0" smtClean="0"/>
              <a:t>The TEE </a:t>
            </a:r>
            <a:r>
              <a:rPr lang="en-US" baseline="0" dirty="0" smtClean="0"/>
              <a:t>encrypts it under a public key of the key storage service,</a:t>
            </a:r>
          </a:p>
          <a:p>
            <a:r>
              <a:rPr lang="en-US" baseline="0" dirty="0" smtClean="0"/>
              <a:t>and the storage service decrypts </a:t>
            </a:r>
            <a:r>
              <a:rPr lang="en-US" baseline="0" dirty="0" smtClean="0"/>
              <a:t>it </a:t>
            </a:r>
            <a:r>
              <a:rPr lang="en-US" baseline="0" dirty="0" smtClean="0"/>
              <a:t>with the corresponding private key</a:t>
            </a:r>
            <a:r>
              <a:rPr lang="en-US" baseline="0" dirty="0" smtClean="0"/>
              <a:t>.</a:t>
            </a:r>
          </a:p>
          <a:p>
            <a:r>
              <a:rPr lang="en-US" baseline="0" dirty="0" smtClean="0"/>
              <a:t>///</a:t>
            </a:r>
          </a:p>
          <a:p>
            <a:r>
              <a:rPr lang="en-US" baseline="0" dirty="0" smtClean="0"/>
              <a:t>After receiving the ephemeral key, the key storage service uses it to encrypt the credential encryption key, which it sends to the TEE.</a:t>
            </a:r>
          </a:p>
          <a:p>
            <a:endParaRPr lang="en-US" baseline="0" dirty="0" smtClean="0"/>
          </a:p>
        </p:txBody>
      </p:sp>
      <p:sp>
        <p:nvSpPr>
          <p:cNvPr id="4" name="Slide Number Placeholder 3"/>
          <p:cNvSpPr>
            <a:spLocks noGrp="1"/>
          </p:cNvSpPr>
          <p:nvPr>
            <p:ph type="sldNum" sz="quarter" idx="10"/>
          </p:nvPr>
        </p:nvSpPr>
        <p:spPr/>
        <p:txBody>
          <a:bodyPr/>
          <a:lstStyle/>
          <a:p>
            <a:fld id="{33C7C448-7D93-2845-BCE9-38DC475882E8}" type="slidenum">
              <a:rPr lang="en-US" smtClean="0"/>
              <a:t>10</a:t>
            </a:fld>
            <a:endParaRPr lang="en-US"/>
          </a:p>
        </p:txBody>
      </p:sp>
    </p:spTree>
    <p:extLst>
      <p:ext uri="{BB962C8B-B14F-4D97-AF65-F5344CB8AC3E}">
        <p14:creationId xmlns:p14="http://schemas.microsoft.com/office/powerpoint/2010/main" val="2912043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possible to use a biometric sample instead of a PIN to regenerate the device authentication credential.</a:t>
            </a:r>
          </a:p>
          <a:p>
            <a:r>
              <a:rPr lang="en-US" baseline="0" dirty="0" smtClean="0"/>
              <a:t>///</a:t>
            </a:r>
            <a:endParaRPr lang="en-US" dirty="0" smtClean="0"/>
          </a:p>
          <a:p>
            <a:r>
              <a:rPr lang="en-US" dirty="0" smtClean="0"/>
              <a:t>A consistent biometric key can be regenerated from helper data and varying but genuine biometric samples using error correction techniques,</a:t>
            </a:r>
          </a:p>
          <a:p>
            <a:r>
              <a:rPr lang="en-US" dirty="0" smtClean="0"/>
              <a:t>by</a:t>
            </a:r>
            <a:r>
              <a:rPr lang="en-US" baseline="0" dirty="0" smtClean="0"/>
              <a:t> a method well known in academia.</a:t>
            </a:r>
          </a:p>
          <a:p>
            <a:r>
              <a:rPr lang="en-US" baseline="0" dirty="0" smtClean="0"/>
              <a:t>///</a:t>
            </a:r>
            <a:endParaRPr lang="en-US" dirty="0" smtClean="0"/>
          </a:p>
          <a:p>
            <a:r>
              <a:rPr lang="en-US" dirty="0" smtClean="0"/>
              <a:t>The biometric key can then be used instead of the PIN to regenerate the authentication credential and activate the derived credentials</a:t>
            </a:r>
          </a:p>
          <a:p>
            <a:r>
              <a:rPr lang="en-US" dirty="0" smtClean="0"/>
              <a:t>///</a:t>
            </a:r>
          </a:p>
          <a:p>
            <a:r>
              <a:rPr lang="en-US" dirty="0" smtClean="0"/>
              <a:t>This provides two important biometric privacy features.</a:t>
            </a:r>
          </a:p>
          <a:p>
            <a:r>
              <a:rPr lang="en-US" dirty="0" smtClean="0"/>
              <a:t>First,</a:t>
            </a:r>
            <a:r>
              <a:rPr lang="en-US" baseline="0" dirty="0" smtClean="0"/>
              <a:t> n</a:t>
            </a:r>
            <a:r>
              <a:rPr lang="en-US" dirty="0" smtClean="0"/>
              <a:t>o biometric info has to be stored in the device.</a:t>
            </a:r>
          </a:p>
          <a:p>
            <a:r>
              <a:rPr lang="en-US" dirty="0" smtClean="0"/>
              <a:t>The helper data is stored in the protocredential but reveals no biometric info to an adversary who captures the device.</a:t>
            </a:r>
          </a:p>
          <a:p>
            <a:r>
              <a:rPr lang="en-US" dirty="0" smtClean="0"/>
              <a:t>Second, </a:t>
            </a:r>
            <a:r>
              <a:rPr lang="en-US" baseline="0" dirty="0" smtClean="0"/>
              <a:t>t</a:t>
            </a:r>
            <a:r>
              <a:rPr lang="en-US" dirty="0" smtClean="0"/>
              <a:t>he </a:t>
            </a:r>
            <a:r>
              <a:rPr lang="en-US" i="0" dirty="0" smtClean="0"/>
              <a:t>Trusted</a:t>
            </a:r>
            <a:r>
              <a:rPr lang="en-US" i="0" baseline="0" dirty="0" smtClean="0"/>
              <a:t> User Interface </a:t>
            </a:r>
            <a:r>
              <a:rPr lang="en-US" dirty="0" smtClean="0"/>
              <a:t>feature of the TEE protects the biometric sample against being phished by malware.</a:t>
            </a:r>
          </a:p>
          <a:p>
            <a:endParaRPr lang="en-US" dirty="0" smtClean="0"/>
          </a:p>
        </p:txBody>
      </p:sp>
      <p:sp>
        <p:nvSpPr>
          <p:cNvPr id="4" name="Slide Number Placeholder 3"/>
          <p:cNvSpPr>
            <a:spLocks noGrp="1"/>
          </p:cNvSpPr>
          <p:nvPr>
            <p:ph type="sldNum" sz="quarter" idx="10"/>
          </p:nvPr>
        </p:nvSpPr>
        <p:spPr/>
        <p:txBody>
          <a:bodyPr/>
          <a:lstStyle/>
          <a:p>
            <a:fld id="{33C7C448-7D93-2845-BCE9-38DC475882E8}" type="slidenum">
              <a:rPr lang="en-US" smtClean="0"/>
              <a:t>11</a:t>
            </a:fld>
            <a:endParaRPr lang="en-US"/>
          </a:p>
        </p:txBody>
      </p:sp>
    </p:spTree>
    <p:extLst>
      <p:ext uri="{BB962C8B-B14F-4D97-AF65-F5344CB8AC3E}">
        <p14:creationId xmlns:p14="http://schemas.microsoft.com/office/powerpoint/2010/main" val="3792719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virtual tamper resistance can be an</a:t>
            </a:r>
            <a:r>
              <a:rPr lang="en-US" baseline="0" dirty="0" smtClean="0"/>
              <a:t> alternative to physical tamper resistance, </a:t>
            </a:r>
          </a:p>
          <a:p>
            <a:r>
              <a:rPr lang="en-US" baseline="0" dirty="0" smtClean="0"/>
              <a:t>it can also be combined with physical tamper resistance.</a:t>
            </a:r>
          </a:p>
          <a:p>
            <a:r>
              <a:rPr lang="en-US" baseline="0" dirty="0" smtClean="0"/>
              <a:t>///</a:t>
            </a:r>
          </a:p>
          <a:p>
            <a:r>
              <a:rPr lang="en-US" baseline="0" dirty="0" smtClean="0"/>
              <a:t>This makes sense because virtual and physical tamper resistance have overlapping but distinct security postures.</a:t>
            </a:r>
          </a:p>
          <a:p>
            <a:r>
              <a:rPr lang="en-US" baseline="0" dirty="0" smtClean="0"/>
              <a:t>///</a:t>
            </a:r>
          </a:p>
          <a:p>
            <a:r>
              <a:rPr lang="en-US" baseline="0" dirty="0" smtClean="0"/>
              <a:t>Therefore the security posture of the combination is stronger than the security posture of either virtual or physical tamper resistance alone.</a:t>
            </a:r>
          </a:p>
          <a:p>
            <a:r>
              <a:rPr lang="en-U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 i</a:t>
            </a:r>
            <a:r>
              <a:rPr lang="en-US" dirty="0" smtClean="0"/>
              <a:t>t makes sense to provide virtual tamper resistance for a TEE that features physical tamper resistance either by itself or in conjunction with a Secure Element.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have backup slides</a:t>
            </a:r>
            <a:r>
              <a:rPr lang="en-US" baseline="0" dirty="0" smtClean="0"/>
              <a:t> with details of the security postures if you have questions about that.)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12</a:t>
            </a:fld>
            <a:endParaRPr lang="en-US"/>
          </a:p>
        </p:txBody>
      </p:sp>
    </p:spTree>
    <p:extLst>
      <p:ext uri="{BB962C8B-B14F-4D97-AF65-F5344CB8AC3E}">
        <p14:creationId xmlns:p14="http://schemas.microsoft.com/office/powerpoint/2010/main" val="3407213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Apple Pay has recently drawn</a:t>
            </a:r>
            <a:r>
              <a:rPr lang="en-US" baseline="0" dirty="0" smtClean="0"/>
              <a:t> attention to one important kind of derived credentials:</a:t>
            </a:r>
          </a:p>
          <a:p>
            <a:r>
              <a:rPr lang="en-US" baseline="0" dirty="0" smtClean="0"/>
              <a:t>credentials used for in-store payments via NFC.</a:t>
            </a:r>
            <a:endParaRPr lang="en-US" dirty="0" smtClean="0"/>
          </a:p>
          <a:p>
            <a:r>
              <a:rPr lang="en-US" dirty="0" smtClean="0"/>
              <a:t>There are two options for</a:t>
            </a:r>
            <a:r>
              <a:rPr lang="en-US" baseline="0" dirty="0" smtClean="0"/>
              <a:t> securing NFC payments using a TEE.</a:t>
            </a:r>
          </a:p>
          <a:p>
            <a:r>
              <a:rPr lang="en-US" baseline="0" dirty="0" smtClean="0"/>
              <a:t>///</a:t>
            </a:r>
          </a:p>
          <a:p>
            <a:r>
              <a:rPr lang="en-US" baseline="0" dirty="0" smtClean="0"/>
              <a:t>Option 1, which seems to be the one used by Apple Pay, is to run the payment application in the TEE but store the credentials in a SE.</a:t>
            </a:r>
          </a:p>
          <a:p>
            <a:r>
              <a:rPr lang="en-US" baseline="0" dirty="0" smtClean="0"/>
              <a:t>Then the secure element provides tamper resistance</a:t>
            </a:r>
          </a:p>
          <a:p>
            <a:r>
              <a:rPr lang="en-US" baseline="0" dirty="0" smtClean="0"/>
              <a:t>while the trusted user interface of the TEE protects the activation PIN or biometric sample against being intercepted or phished by malware.</a:t>
            </a:r>
          </a:p>
          <a:p>
            <a:r>
              <a:rPr lang="en-US" baseline="0" dirty="0" smtClean="0"/>
              <a:t>In this option, virtual tamper resistance can be added to maximize security against physical capture.</a:t>
            </a:r>
          </a:p>
          <a:p>
            <a:r>
              <a:rPr lang="en-US" baseline="0" dirty="0" smtClean="0"/>
              <a:t>///</a:t>
            </a:r>
          </a:p>
          <a:p>
            <a:r>
              <a:rPr lang="en-US" baseline="0" dirty="0" smtClean="0"/>
              <a:t>Option 2 is to store the credentials in the TEE, without using a SE.</a:t>
            </a:r>
          </a:p>
          <a:p>
            <a:r>
              <a:rPr lang="en-US" baseline="0" dirty="0" smtClean="0"/>
              <a:t>Virtual tamper resistance can then be used to protect the credentials against physical capture</a:t>
            </a:r>
          </a:p>
          <a:p>
            <a:r>
              <a:rPr lang="en-US" baseline="0" dirty="0" smtClean="0"/>
              <a:t>while, as in the first option,</a:t>
            </a:r>
          </a:p>
          <a:p>
            <a:r>
              <a:rPr lang="en-US" baseline="0" dirty="0" smtClean="0"/>
              <a:t>the trusted user interface feature of the TEE protects the PIN or sample against being intercepted or phished by malware.</a:t>
            </a:r>
          </a:p>
          <a:p>
            <a:r>
              <a:rPr lang="en-US" baseline="0" dirty="0" smtClean="0"/>
              <a:t>///</a:t>
            </a:r>
          </a:p>
          <a:p>
            <a:r>
              <a:rPr lang="en-US" baseline="0" dirty="0" smtClean="0"/>
              <a:t>Option 2 provides a simpler implementation on a broader array of devices.</a:t>
            </a:r>
          </a:p>
        </p:txBody>
      </p:sp>
      <p:sp>
        <p:nvSpPr>
          <p:cNvPr id="4" name="Slide Number Placeholder 3"/>
          <p:cNvSpPr>
            <a:spLocks noGrp="1"/>
          </p:cNvSpPr>
          <p:nvPr>
            <p:ph type="sldNum" sz="quarter" idx="10"/>
          </p:nvPr>
        </p:nvSpPr>
        <p:spPr/>
        <p:txBody>
          <a:bodyPr/>
          <a:lstStyle/>
          <a:p>
            <a:fld id="{33C7C448-7D93-2845-BCE9-38DC475882E8}" type="slidenum">
              <a:rPr lang="en-US" smtClean="0"/>
              <a:t>13</a:t>
            </a:fld>
            <a:endParaRPr lang="en-US"/>
          </a:p>
        </p:txBody>
      </p:sp>
    </p:spTree>
    <p:extLst>
      <p:ext uri="{BB962C8B-B14F-4D97-AF65-F5344CB8AC3E}">
        <p14:creationId xmlns:p14="http://schemas.microsoft.com/office/powerpoint/2010/main" val="267455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a:t>
            </a:r>
          </a:p>
          <a:p>
            <a:pPr marL="0" indent="0">
              <a:buNone/>
            </a:pPr>
            <a:r>
              <a:rPr lang="en-US" dirty="0" smtClean="0"/>
              <a:t>In this talk</a:t>
            </a:r>
            <a:r>
              <a:rPr lang="en-US" baseline="0" dirty="0" smtClean="0"/>
              <a:t> I have focused on the protection of derived credentials, but</a:t>
            </a:r>
            <a:endParaRPr lang="en-US" dirty="0" smtClean="0"/>
          </a:p>
          <a:p>
            <a:pPr marL="0" indent="0">
              <a:buNone/>
            </a:pPr>
            <a:r>
              <a:rPr lang="en-US" dirty="0" smtClean="0"/>
              <a:t>a TEE equipped with a protocredential can be used for many purposes,</a:t>
            </a:r>
            <a:r>
              <a:rPr lang="en-US" baseline="0" dirty="0" smtClean="0"/>
              <a:t> including:</a:t>
            </a:r>
            <a:endParaRPr lang="en-US" dirty="0" smtClean="0"/>
          </a:p>
          <a:p>
            <a:pPr marL="0" indent="0">
              <a:buNone/>
            </a:pPr>
            <a:r>
              <a:rPr lang="en-US" dirty="0" smtClean="0"/>
              <a:t>///</a:t>
            </a:r>
          </a:p>
          <a:p>
            <a:pPr marL="0" indent="0">
              <a:buNone/>
            </a:pPr>
            <a:r>
              <a:rPr lang="en-US" dirty="0" smtClean="0"/>
              <a:t>Implementation of a general purpose cryptographic module in the</a:t>
            </a:r>
            <a:r>
              <a:rPr lang="en-US" baseline="0" dirty="0" smtClean="0"/>
              <a:t> TEE, using VTR to protect the keys in the module.</a:t>
            </a:r>
          </a:p>
          <a:p>
            <a:pPr marL="0" indent="0">
              <a:buNone/>
            </a:pPr>
            <a:r>
              <a:rPr lang="en-US" baseline="0" dirty="0" smtClean="0"/>
              <a:t>///</a:t>
            </a:r>
            <a:endParaRPr lang="en-US" dirty="0" smtClean="0"/>
          </a:p>
          <a:p>
            <a:r>
              <a:rPr lang="en-US" dirty="0" smtClean="0"/>
              <a:t>Effective data protection in a locked device without physical tamper resistance</a:t>
            </a:r>
            <a:endParaRPr lang="en-US" baseline="0" dirty="0" smtClean="0"/>
          </a:p>
          <a:p>
            <a:r>
              <a:rPr lang="en-US" baseline="0" dirty="0" smtClean="0"/>
              <a:t>///</a:t>
            </a:r>
            <a:endParaRPr lang="en-US" dirty="0" smtClean="0"/>
          </a:p>
          <a:p>
            <a:r>
              <a:rPr lang="en-US" dirty="0" smtClean="0"/>
              <a:t>Device authentication and containerization for Enterprise</a:t>
            </a:r>
            <a:r>
              <a:rPr lang="en-US" baseline="0" dirty="0" smtClean="0"/>
              <a:t> Mobility Management, and</a:t>
            </a:r>
            <a:endParaRPr lang="en-US" dirty="0" smtClean="0"/>
          </a:p>
          <a:p>
            <a:r>
              <a:rPr lang="en-US" dirty="0" smtClean="0"/>
              <a:t>///</a:t>
            </a:r>
          </a:p>
          <a:p>
            <a:r>
              <a:rPr lang="en-US" dirty="0" smtClean="0"/>
              <a:t>Authentication of autonomous devices in a </a:t>
            </a:r>
            <a:r>
              <a:rPr lang="en-US" dirty="0" err="1" smtClean="0"/>
              <a:t>cyberphysical</a:t>
            </a:r>
            <a:r>
              <a:rPr lang="en-US" dirty="0" smtClean="0"/>
              <a:t> system, using a PUF instead of a biometric sample</a:t>
            </a:r>
          </a:p>
          <a:p>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14</a:t>
            </a:fld>
            <a:endParaRPr lang="en-US"/>
          </a:p>
        </p:txBody>
      </p:sp>
    </p:spTree>
    <p:extLst>
      <p:ext uri="{BB962C8B-B14F-4D97-AF65-F5344CB8AC3E}">
        <p14:creationId xmlns:p14="http://schemas.microsoft.com/office/powerpoint/2010/main" val="2175387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p>
          <a:p>
            <a:r>
              <a:rPr lang="en-US" dirty="0" smtClean="0"/>
              <a:t>As </a:t>
            </a:r>
            <a:r>
              <a:rPr lang="en-US" dirty="0" smtClean="0"/>
              <a:t>you all know, smart</a:t>
            </a:r>
            <a:r>
              <a:rPr lang="en-US" baseline="0" dirty="0" smtClean="0"/>
              <a:t> cards can carry a variety of cryptographic credentials, </a:t>
            </a:r>
            <a:r>
              <a:rPr lang="en-US" baseline="0" dirty="0" smtClean="0"/>
              <a:t>such as credentials that can be used for:</a:t>
            </a:r>
            <a:endParaRPr lang="en-US" baseline="0" dirty="0" smtClean="0"/>
          </a:p>
          <a:p>
            <a:r>
              <a:rPr lang="en-US" baseline="0" dirty="0" smtClean="0"/>
              <a:t>user </a:t>
            </a:r>
            <a:r>
              <a:rPr lang="en-US" baseline="0" dirty="0" smtClean="0"/>
              <a:t>authentication,</a:t>
            </a:r>
            <a:endParaRPr lang="en-US" baseline="0" dirty="0" smtClean="0"/>
          </a:p>
          <a:p>
            <a:r>
              <a:rPr lang="en-US" baseline="0" dirty="0" smtClean="0"/>
              <a:t>signing </a:t>
            </a:r>
            <a:r>
              <a:rPr lang="en-US" baseline="0" dirty="0" smtClean="0"/>
              <a:t>and decrypting </a:t>
            </a:r>
            <a:r>
              <a:rPr lang="en-US" baseline="0" dirty="0" smtClean="0"/>
              <a:t>email </a:t>
            </a:r>
            <a:r>
              <a:rPr lang="en-US" baseline="0" dirty="0" smtClean="0"/>
              <a:t>(I say “decrypting” because the private key is used for decryption)</a:t>
            </a:r>
            <a:r>
              <a:rPr lang="en-US" baseline="0" dirty="0" smtClean="0"/>
              <a:t>,</a:t>
            </a:r>
          </a:p>
          <a:p>
            <a:r>
              <a:rPr lang="en-US" baseline="0" dirty="0" smtClean="0"/>
              <a:t>physical access to premises, or</a:t>
            </a:r>
            <a:endParaRPr lang="en-US" baseline="0" dirty="0" smtClean="0"/>
          </a:p>
          <a:p>
            <a:r>
              <a:rPr lang="en-US" dirty="0" smtClean="0"/>
              <a:t>In-store and Internet </a:t>
            </a:r>
            <a:r>
              <a:rPr lang="en-US" baseline="0" dirty="0" smtClean="0"/>
              <a:t>payments.</a:t>
            </a:r>
          </a:p>
          <a:p>
            <a:r>
              <a:rPr lang="en-US" baseline="0" dirty="0" smtClean="0"/>
              <a:t>///</a:t>
            </a:r>
          </a:p>
          <a:p>
            <a:r>
              <a:rPr lang="en-US" baseline="0" dirty="0" smtClean="0"/>
              <a:t>But </a:t>
            </a:r>
            <a:r>
              <a:rPr lang="en-US" baseline="0" dirty="0" smtClean="0"/>
              <a:t>mobile devices have emerged as a new vehicle for carrying credentials</a:t>
            </a:r>
          </a:p>
          <a:p>
            <a:r>
              <a:rPr lang="en-US" baseline="0" dirty="0" smtClean="0"/>
              <a:t>with important features, including</a:t>
            </a:r>
          </a:p>
          <a:p>
            <a:r>
              <a:rPr lang="en-US" baseline="0" dirty="0" smtClean="0"/>
              <a:t>built-in network connections,</a:t>
            </a:r>
          </a:p>
          <a:p>
            <a:r>
              <a:rPr lang="en-US" baseline="0" dirty="0" smtClean="0"/>
              <a:t>a built-in user interface,</a:t>
            </a:r>
          </a:p>
          <a:p>
            <a:r>
              <a:rPr lang="en-US" baseline="0" dirty="0" smtClean="0"/>
              <a:t>and the rich functionality provided by mobile apps.</a:t>
            </a:r>
          </a:p>
          <a:p>
            <a:r>
              <a:rPr lang="en-US" baseline="0" dirty="0" smtClean="0"/>
              <a:t>So, should mobile devices replace smart cards? </a:t>
            </a:r>
          </a:p>
          <a:p>
            <a:endParaRPr lang="en-US" baseline="0" dirty="0" smtClean="0"/>
          </a:p>
        </p:txBody>
      </p:sp>
      <p:sp>
        <p:nvSpPr>
          <p:cNvPr id="4" name="Slide Number Placeholder 3"/>
          <p:cNvSpPr>
            <a:spLocks noGrp="1"/>
          </p:cNvSpPr>
          <p:nvPr>
            <p:ph type="sldNum" sz="quarter" idx="10"/>
          </p:nvPr>
        </p:nvSpPr>
        <p:spPr/>
        <p:txBody>
          <a:bodyPr/>
          <a:lstStyle/>
          <a:p>
            <a:fld id="{33C7C448-7D93-2845-BCE9-38DC475882E8}" type="slidenum">
              <a:rPr lang="en-US" smtClean="0"/>
              <a:t>2</a:t>
            </a:fld>
            <a:endParaRPr lang="en-US"/>
          </a:p>
        </p:txBody>
      </p:sp>
    </p:spTree>
    <p:extLst>
      <p:ext uri="{BB962C8B-B14F-4D97-AF65-F5344CB8AC3E}">
        <p14:creationId xmlns:p14="http://schemas.microsoft.com/office/powerpoint/2010/main" val="2029891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don’t think so.</a:t>
            </a:r>
          </a:p>
          <a:p>
            <a:r>
              <a:rPr lang="en-US" dirty="0" smtClean="0"/>
              <a:t>Mobile devices are best</a:t>
            </a:r>
            <a:r>
              <a:rPr lang="en-US" baseline="0" dirty="0" smtClean="0"/>
              <a:t> used to carry credentials that are “derived” from primary credentials stored in a smart card.</a:t>
            </a:r>
          </a:p>
          <a:p>
            <a:r>
              <a:rPr lang="en-US" baseline="0" dirty="0" smtClean="0"/>
              <a:t>For example, a user may have </a:t>
            </a:r>
          </a:p>
          <a:p>
            <a:r>
              <a:rPr lang="en-US" baseline="0" dirty="0" smtClean="0"/>
              <a:t>primary credentials in an ID smart card such as the US military CAC card shown here,</a:t>
            </a:r>
          </a:p>
          <a:p>
            <a:r>
              <a:rPr lang="en-US" baseline="0" dirty="0" smtClean="0"/>
              <a:t>plus a set of derived credentials in a smart phone,</a:t>
            </a:r>
          </a:p>
          <a:p>
            <a:r>
              <a:rPr lang="en-US" baseline="0" dirty="0" smtClean="0"/>
              <a:t>plus another set of derived credentials in a tablet.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3</a:t>
            </a:fld>
            <a:endParaRPr lang="en-US"/>
          </a:p>
        </p:txBody>
      </p:sp>
    </p:spTree>
    <p:extLst>
      <p:ext uri="{BB962C8B-B14F-4D97-AF65-F5344CB8AC3E}">
        <p14:creationId xmlns:p14="http://schemas.microsoft.com/office/powerpoint/2010/main" val="2020226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what are derived credentials?</a:t>
            </a:r>
          </a:p>
          <a:p>
            <a:r>
              <a:rPr lang="en-US" baseline="0" dirty="0" smtClean="0"/>
              <a:t>///</a:t>
            </a:r>
          </a:p>
          <a:p>
            <a:r>
              <a:rPr lang="en-US" baseline="0" dirty="0" smtClean="0"/>
              <a:t>The term was coined by </a:t>
            </a:r>
            <a:r>
              <a:rPr lang="en-US" baseline="0" dirty="0" smtClean="0"/>
              <a:t>NIST (the US National Institute of Standards and Technology) </a:t>
            </a:r>
            <a:r>
              <a:rPr lang="en-US" baseline="0" dirty="0" smtClean="0"/>
              <a:t>in the context of federal employee credentials,</a:t>
            </a:r>
          </a:p>
          <a:p>
            <a:r>
              <a:rPr lang="en-US" baseline="0" dirty="0" smtClean="0"/>
              <a:t>including civilian PIV credentials and military CAC credentials,</a:t>
            </a:r>
          </a:p>
          <a:p>
            <a:r>
              <a:rPr lang="en-US" baseline="0" dirty="0" smtClean="0"/>
              <a:t>but </a:t>
            </a:r>
            <a:r>
              <a:rPr lang="en-US" baseline="0" dirty="0" smtClean="0"/>
              <a:t>the concept is </a:t>
            </a:r>
            <a:r>
              <a:rPr lang="en-US" baseline="0" dirty="0" smtClean="0"/>
              <a:t>broadly applicable to any kind of cryptographic credentials.</a:t>
            </a:r>
          </a:p>
          <a:p>
            <a:r>
              <a:rPr lang="en-US" baseline="0" dirty="0" smtClean="0"/>
              <a:t>///</a:t>
            </a:r>
          </a:p>
          <a:p>
            <a:r>
              <a:rPr lang="en-US" baseline="0" dirty="0" smtClean="0"/>
              <a:t>Derived credentials are, </a:t>
            </a:r>
          </a:p>
          <a:p>
            <a:r>
              <a:rPr lang="en-US" baseline="0" dirty="0" smtClean="0"/>
              <a:t>number one,</a:t>
            </a:r>
          </a:p>
          <a:p>
            <a:r>
              <a:rPr lang="en-US" baseline="0" dirty="0" smtClean="0"/>
              <a:t>functionally equivalent to the primary credentials,</a:t>
            </a:r>
          </a:p>
          <a:p>
            <a:r>
              <a:rPr lang="en-US" baseline="0" dirty="0" smtClean="0"/>
              <a:t>and, number two,</a:t>
            </a:r>
          </a:p>
          <a:p>
            <a:r>
              <a:rPr lang="en-US" baseline="0" dirty="0" smtClean="0"/>
              <a:t>obtained by the user for each mobile device based on the proofing performed for the issuance of the primary credentials.</a:t>
            </a:r>
          </a:p>
          <a:p>
            <a:r>
              <a:rPr lang="en-US" baseline="0" dirty="0" smtClean="0"/>
              <a:t>///</a:t>
            </a:r>
          </a:p>
          <a:p>
            <a:r>
              <a:rPr lang="en-US" baseline="0" dirty="0" smtClean="0"/>
              <a:t>How are they </a:t>
            </a:r>
            <a:r>
              <a:rPr lang="en-US" baseline="0" dirty="0" smtClean="0"/>
              <a:t>provisioned?</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Key pairs</a:t>
            </a:r>
            <a:r>
              <a:rPr lang="en-US" baseline="0" dirty="0" smtClean="0"/>
              <a:t> used</a:t>
            </a:r>
            <a:r>
              <a:rPr lang="en-US" dirty="0" smtClean="0"/>
              <a:t> for authentication, signature or payments should be generated on the mobile device itself, then certified.</a:t>
            </a:r>
          </a:p>
          <a:p>
            <a:r>
              <a:rPr lang="en-US" baseline="0" dirty="0" smtClean="0"/>
              <a:t>On </a:t>
            </a:r>
            <a:r>
              <a:rPr lang="en-US" baseline="0" dirty="0" smtClean="0"/>
              <a:t>the other hand, </a:t>
            </a:r>
            <a:r>
              <a:rPr lang="en-US" baseline="0" dirty="0" smtClean="0"/>
              <a:t>certified key pairs used for email encryption and decryption must be retrieved from an escrow server, </a:t>
            </a:r>
            <a:endParaRPr lang="en-US" baseline="0" dirty="0" smtClean="0"/>
          </a:p>
          <a:p>
            <a:r>
              <a:rPr lang="en-US" baseline="0" dirty="0" smtClean="0"/>
              <a:t>because </a:t>
            </a:r>
            <a:r>
              <a:rPr lang="en-US" baseline="0" dirty="0" smtClean="0"/>
              <a:t>all devices owned by the same user must have the same private key to </a:t>
            </a:r>
            <a:r>
              <a:rPr lang="en-US" baseline="0" dirty="0" smtClean="0"/>
              <a:t>be able to decrypt the same messages.</a:t>
            </a:r>
          </a:p>
          <a:p>
            <a:r>
              <a:rPr lang="en-US" baseline="0" dirty="0" smtClean="0"/>
              <a:t>And symmetric keys used in payment credentials may be retrieved from the issuing bank.</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4</a:t>
            </a:fld>
            <a:endParaRPr lang="en-US"/>
          </a:p>
        </p:txBody>
      </p:sp>
    </p:spTree>
    <p:extLst>
      <p:ext uri="{BB962C8B-B14F-4D97-AF65-F5344CB8AC3E}">
        <p14:creationId xmlns:p14="http://schemas.microsoft.com/office/powerpoint/2010/main" val="4225432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problem with derived</a:t>
            </a:r>
            <a:r>
              <a:rPr lang="en-US" baseline="0" dirty="0" smtClean="0"/>
              <a:t> credentials is that they may be more vulnerable than credentials carried in a smart card.</a:t>
            </a:r>
          </a:p>
          <a:p>
            <a:r>
              <a:rPr lang="en-US" dirty="0" smtClean="0"/>
              <a:t>There are two security</a:t>
            </a:r>
            <a:r>
              <a:rPr lang="en-US" baseline="0" dirty="0" smtClean="0"/>
              <a:t> threats against mobile credentials.</a:t>
            </a:r>
          </a:p>
          <a:p>
            <a:r>
              <a:rPr lang="en-US" baseline="0" dirty="0" smtClean="0"/>
              <a:t>///</a:t>
            </a:r>
          </a:p>
          <a:p>
            <a:r>
              <a:rPr lang="en-US" baseline="0" dirty="0" smtClean="0"/>
              <a:t>One is malware that may be present in the mobile device.</a:t>
            </a:r>
          </a:p>
          <a:p>
            <a:r>
              <a:rPr lang="en-US" baseline="0" dirty="0" smtClean="0"/>
              <a:t>Malware with root privileges could capture the credentials and could intercept or phish the PIN entered by the user to activate the credentials.</a:t>
            </a:r>
          </a:p>
          <a:p>
            <a:r>
              <a:rPr lang="en-US" baseline="0" dirty="0" smtClean="0"/>
              <a:t>(By “phishing the PIN” I mean prompting the user for the PIN while masquerading as a legitimate app.)</a:t>
            </a:r>
          </a:p>
          <a:p>
            <a:r>
              <a:rPr lang="en-US" baseline="0" dirty="0" smtClean="0"/>
              <a:t>///</a:t>
            </a:r>
          </a:p>
          <a:p>
            <a:r>
              <a:rPr lang="en-US" baseline="0" dirty="0" smtClean="0"/>
              <a:t>The other threat is physical capture of the mobile device.</a:t>
            </a:r>
          </a:p>
          <a:p>
            <a:r>
              <a:rPr lang="en-US" baseline="0" dirty="0" smtClean="0"/>
              <a:t>3.1 million smart phones where stolen in 2013 in the US alone.</a:t>
            </a:r>
          </a:p>
          <a:p>
            <a:r>
              <a:rPr lang="en-US" baseline="0" dirty="0" smtClean="0"/>
              <a:t>An adversary who captures the device could </a:t>
            </a:r>
            <a:r>
              <a:rPr lang="en-US" baseline="0" dirty="0" err="1" smtClean="0"/>
              <a:t>exfiltrate</a:t>
            </a:r>
            <a:r>
              <a:rPr lang="en-US" baseline="0" dirty="0" smtClean="0"/>
              <a:t> the credentials if they are stored in the clear.</a:t>
            </a:r>
          </a:p>
          <a:p>
            <a:r>
              <a:rPr lang="en-US" baseline="0" dirty="0" smtClean="0"/>
              <a:t>If they are encrypted under a key derived from the activation PIN, the adversary could easily crack the PIN with an offline guessing attack, and then decrypt the credentials.</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5</a:t>
            </a:fld>
            <a:endParaRPr lang="en-US"/>
          </a:p>
        </p:txBody>
      </p:sp>
    </p:spTree>
    <p:extLst>
      <p:ext uri="{BB962C8B-B14F-4D97-AF65-F5344CB8AC3E}">
        <p14:creationId xmlns:p14="http://schemas.microsoft.com/office/powerpoint/2010/main" val="431018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p>
          <a:p>
            <a:r>
              <a:rPr lang="en-US" dirty="0" smtClean="0"/>
              <a:t>Earlier </a:t>
            </a:r>
            <a:r>
              <a:rPr lang="en-US" dirty="0" smtClean="0"/>
              <a:t>this</a:t>
            </a:r>
            <a:r>
              <a:rPr lang="en-US" baseline="0" dirty="0" smtClean="0"/>
              <a:t> year NIST released draft documents on derived credentials</a:t>
            </a:r>
            <a:r>
              <a:rPr lang="en-US" baseline="0" dirty="0" smtClean="0"/>
              <a:t>,</a:t>
            </a:r>
          </a:p>
          <a:p>
            <a:r>
              <a:rPr lang="en-US" baseline="0" dirty="0" smtClean="0"/>
              <a:t>proposing </a:t>
            </a:r>
            <a:r>
              <a:rPr lang="en-US" baseline="0" dirty="0" smtClean="0"/>
              <a:t>to store </a:t>
            </a:r>
            <a:r>
              <a:rPr lang="en-US" baseline="0" dirty="0" smtClean="0"/>
              <a:t>federal derived credentials either in a </a:t>
            </a:r>
            <a:r>
              <a:rPr lang="en-US" baseline="0" dirty="0" smtClean="0"/>
              <a:t>secure element, or in </a:t>
            </a:r>
            <a:r>
              <a:rPr lang="en-US" baseline="0" dirty="0" smtClean="0"/>
              <a:t>memory </a:t>
            </a:r>
            <a:r>
              <a:rPr lang="en-US" baseline="0" dirty="0" smtClean="0"/>
              <a:t>protected by a PIN.</a:t>
            </a:r>
          </a:p>
          <a:p>
            <a:r>
              <a:rPr lang="en-US" baseline="0" dirty="0" smtClean="0"/>
              <a:t>///</a:t>
            </a:r>
          </a:p>
          <a:p>
            <a:r>
              <a:rPr lang="en-US" baseline="0" dirty="0" smtClean="0"/>
              <a:t>But the documents </a:t>
            </a:r>
            <a:r>
              <a:rPr lang="en-US" baseline="0" dirty="0" smtClean="0"/>
              <a:t>seem to allow the use of a </a:t>
            </a:r>
            <a:r>
              <a:rPr lang="en-US" baseline="0" dirty="0" smtClean="0"/>
              <a:t>6-digit </a:t>
            </a:r>
            <a:r>
              <a:rPr lang="en-US" baseline="0" dirty="0" smtClean="0"/>
              <a:t>PIN to protect credentials stored in memory, </a:t>
            </a:r>
            <a:r>
              <a:rPr lang="en-US" baseline="0" dirty="0" smtClean="0"/>
              <a:t>without addressing the threat of an offline guessing attack.</a:t>
            </a:r>
          </a:p>
          <a:p>
            <a:r>
              <a:rPr lang="en-US" baseline="0" dirty="0" smtClean="0"/>
              <a:t>A 6-digit PIN is clearly insufficient, since it can be cracked in </a:t>
            </a:r>
            <a:r>
              <a:rPr lang="en-US" baseline="0" dirty="0" smtClean="0"/>
              <a:t>a matter of seconds using a botnet.</a:t>
            </a:r>
            <a:endParaRPr lang="en-US" baseline="0" dirty="0" smtClean="0"/>
          </a:p>
          <a:p>
            <a:r>
              <a:rPr lang="en-US" baseline="0" dirty="0" smtClean="0"/>
              <a:t>Also, they do not </a:t>
            </a:r>
            <a:r>
              <a:rPr lang="en-US" dirty="0" smtClean="0"/>
              <a:t>address the need to protect the PIN against malware,</a:t>
            </a:r>
          </a:p>
          <a:p>
            <a:r>
              <a:rPr lang="en-US" dirty="0" smtClean="0"/>
              <a:t>and</a:t>
            </a:r>
            <a:r>
              <a:rPr lang="en-US" baseline="0" dirty="0" smtClean="0"/>
              <a:t> t</a:t>
            </a:r>
            <a:r>
              <a:rPr lang="en-US" dirty="0" smtClean="0"/>
              <a:t>hey do not explicitly consider the use of a TEE.</a:t>
            </a:r>
          </a:p>
          <a:p>
            <a:r>
              <a:rPr lang="en-US" baseline="0" dirty="0" smtClean="0"/>
              <a:t>We have pointed out all this in a response to a request for comments.</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6</a:t>
            </a:fld>
            <a:endParaRPr lang="en-US"/>
          </a:p>
        </p:txBody>
      </p:sp>
    </p:spTree>
    <p:extLst>
      <p:ext uri="{BB962C8B-B14F-4D97-AF65-F5344CB8AC3E}">
        <p14:creationId xmlns:p14="http://schemas.microsoft.com/office/powerpoint/2010/main" val="2610277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Actually, a TEE is ideally suited to protect derived credentials against malware.</a:t>
            </a:r>
          </a:p>
          <a:p>
            <a:r>
              <a:rPr lang="en-US" dirty="0" smtClean="0"/>
              <a:t>///</a:t>
            </a:r>
          </a:p>
          <a:p>
            <a:r>
              <a:rPr lang="en-US" dirty="0" smtClean="0"/>
              <a:t>Malware may be present </a:t>
            </a:r>
            <a:r>
              <a:rPr lang="en-US" dirty="0" smtClean="0"/>
              <a:t>in the Rich Execution</a:t>
            </a:r>
            <a:r>
              <a:rPr lang="en-US" baseline="0" dirty="0" smtClean="0"/>
              <a:t> Environment</a:t>
            </a:r>
            <a:r>
              <a:rPr lang="en-US" dirty="0" smtClean="0"/>
              <a:t> (the REE), </a:t>
            </a:r>
            <a:r>
              <a:rPr lang="en-US" dirty="0" smtClean="0"/>
              <a:t>but</a:t>
            </a:r>
            <a:r>
              <a:rPr lang="en-US" baseline="0" dirty="0" smtClean="0"/>
              <a:t> the TEE is highly resistant to malware, because it has a much smaller attack surface.</a:t>
            </a:r>
          </a:p>
          <a:p>
            <a:r>
              <a:rPr lang="en-US" baseline="0" dirty="0" smtClean="0"/>
              <a:t>///</a:t>
            </a:r>
            <a:endParaRPr lang="en-US" dirty="0" smtClean="0"/>
          </a:p>
          <a:p>
            <a:r>
              <a:rPr lang="en-US" dirty="0" smtClean="0"/>
              <a:t>Malware in the REE cannot extract cryptographic credentials stored in the TEE</a:t>
            </a:r>
            <a:r>
              <a:rPr lang="en-US" dirty="0" smtClean="0"/>
              <a:t>.</a:t>
            </a:r>
          </a:p>
          <a:p>
            <a:r>
              <a:rPr lang="en-US" dirty="0" smtClean="0"/>
              <a:t>///</a:t>
            </a:r>
            <a:endParaRPr lang="en-US" dirty="0" smtClean="0"/>
          </a:p>
          <a:p>
            <a:r>
              <a:rPr lang="en-US" dirty="0" smtClean="0"/>
              <a:t>Malware</a:t>
            </a:r>
            <a:r>
              <a:rPr lang="en-US" baseline="0" dirty="0" smtClean="0"/>
              <a:t> in the REE </a:t>
            </a:r>
            <a:r>
              <a:rPr lang="en-US" dirty="0" smtClean="0"/>
              <a:t>could </a:t>
            </a:r>
            <a:r>
              <a:rPr lang="en-US" dirty="0" smtClean="0"/>
              <a:t>ask the TEE to make use of the credentials, but the request can be made subject to user approval through the TEE’s Trusted User Interface.</a:t>
            </a:r>
          </a:p>
          <a:p>
            <a:r>
              <a:rPr lang="en-US" dirty="0" smtClean="0"/>
              <a:t>///</a:t>
            </a:r>
          </a:p>
          <a:p>
            <a:r>
              <a:rPr lang="en-US" dirty="0" smtClean="0"/>
              <a:t>And the TEE’s</a:t>
            </a:r>
            <a:r>
              <a:rPr lang="en-US" baseline="0" dirty="0" smtClean="0"/>
              <a:t> Trusted UI</a:t>
            </a:r>
            <a:r>
              <a:rPr lang="en-US" dirty="0" smtClean="0"/>
              <a:t> </a:t>
            </a:r>
            <a:r>
              <a:rPr lang="en-US" dirty="0" smtClean="0"/>
              <a:t>can also protect the credential activation </a:t>
            </a:r>
            <a:r>
              <a:rPr lang="en-US" dirty="0" smtClean="0"/>
              <a:t>PIN</a:t>
            </a:r>
            <a:r>
              <a:rPr lang="en-US" baseline="0" dirty="0" smtClean="0"/>
              <a:t> against being intercepted or phished by malware.</a:t>
            </a:r>
            <a:endParaRPr lang="en-US" dirty="0" smtClean="0"/>
          </a:p>
          <a:p>
            <a:endParaRPr lang="en-US" b="0" i="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7</a:t>
            </a:fld>
            <a:endParaRPr lang="en-US"/>
          </a:p>
        </p:txBody>
      </p:sp>
    </p:spTree>
    <p:extLst>
      <p:ext uri="{BB962C8B-B14F-4D97-AF65-F5344CB8AC3E}">
        <p14:creationId xmlns:p14="http://schemas.microsoft.com/office/powerpoint/2010/main" val="3732176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about protection</a:t>
            </a:r>
            <a:r>
              <a:rPr lang="en-US" baseline="0" dirty="0" smtClean="0"/>
              <a:t> against physical capture?</a:t>
            </a:r>
          </a:p>
          <a:p>
            <a:r>
              <a:rPr lang="en-US" baseline="0" dirty="0" smtClean="0"/>
              <a:t>///</a:t>
            </a:r>
          </a:p>
          <a:p>
            <a:r>
              <a:rPr lang="en-US" dirty="0" smtClean="0"/>
              <a:t>The TEE can protect credentials against an adversary who captures the mobile device by storing them in a Secure Element,</a:t>
            </a:r>
          </a:p>
          <a:p>
            <a:r>
              <a:rPr lang="en-US" dirty="0" smtClean="0"/>
              <a:t>as specified in the TEE Secure Element API Specification.</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The specification</a:t>
            </a:r>
            <a:r>
              <a:rPr lang="en-US" baseline="0" dirty="0" smtClean="0"/>
              <a:t> points out that c</a:t>
            </a:r>
            <a:r>
              <a:rPr lang="en-US" dirty="0" smtClean="0"/>
              <a:t>ommunication between the TEE and the SE may have to go through the REE, requiring an</a:t>
            </a:r>
            <a:r>
              <a:rPr lang="en-US" baseline="0" dirty="0" smtClean="0"/>
              <a:t> encrypted secure channel</a:t>
            </a:r>
            <a:r>
              <a:rPr lang="en-US" dirty="0" smtClean="0"/>
              <a:t>.</a:t>
            </a:r>
          </a:p>
          <a:p>
            <a:r>
              <a:rPr lang="en-US" dirty="0" smtClean="0"/>
              <a:t>///</a:t>
            </a:r>
          </a:p>
          <a:p>
            <a:r>
              <a:rPr lang="en-US" dirty="0" smtClean="0"/>
              <a:t>It would be simpler if the</a:t>
            </a:r>
            <a:r>
              <a:rPr lang="en-US" baseline="0" dirty="0" smtClean="0"/>
              <a:t> TEE</a:t>
            </a:r>
            <a:r>
              <a:rPr lang="en-US" dirty="0" smtClean="0"/>
              <a:t> could protect credentials stored in the TEE itself.</a:t>
            </a:r>
          </a:p>
          <a:p>
            <a:r>
              <a:rPr lang="en-US" dirty="0" smtClean="0"/>
              <a:t>///</a:t>
            </a:r>
          </a:p>
          <a:p>
            <a:r>
              <a:rPr lang="en-US" dirty="0" smtClean="0"/>
              <a:t>This can be accomplished using what we call </a:t>
            </a:r>
            <a:r>
              <a:rPr lang="en-US" dirty="0" smtClean="0"/>
              <a:t>Virtual </a:t>
            </a:r>
            <a:r>
              <a:rPr lang="en-US" dirty="0" smtClean="0"/>
              <a:t>Tamper Resistance.</a:t>
            </a:r>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8</a:t>
            </a:fld>
            <a:endParaRPr lang="en-US"/>
          </a:p>
        </p:txBody>
      </p:sp>
    </p:spTree>
    <p:extLst>
      <p:ext uri="{BB962C8B-B14F-4D97-AF65-F5344CB8AC3E}">
        <p14:creationId xmlns:p14="http://schemas.microsoft.com/office/powerpoint/2010/main" val="3033102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how it works</a:t>
            </a:r>
            <a:r>
              <a:rPr lang="en-US" dirty="0" smtClean="0"/>
              <a:t>.</a:t>
            </a:r>
          </a:p>
          <a:p>
            <a:r>
              <a:rPr lang="en-US" baseline="0" dirty="0" smtClean="0"/>
              <a:t>///</a:t>
            </a:r>
          </a:p>
          <a:p>
            <a:r>
              <a:rPr lang="en-US" baseline="0" dirty="0" smtClean="0"/>
              <a:t>Derived credentials are stored in the TEE,</a:t>
            </a:r>
            <a:endParaRPr lang="en-US" baseline="0" dirty="0" smtClean="0"/>
          </a:p>
          <a:p>
            <a:r>
              <a:rPr lang="en-US" baseline="0" dirty="0" smtClean="0"/>
              <a:t>///</a:t>
            </a:r>
          </a:p>
          <a:p>
            <a:r>
              <a:rPr lang="en-US" baseline="0" dirty="0" smtClean="0"/>
              <a:t>but </a:t>
            </a:r>
            <a:r>
              <a:rPr lang="en-US" baseline="0" dirty="0" smtClean="0"/>
              <a:t>they are encrypted under a credential-encryption key</a:t>
            </a:r>
          </a:p>
          <a:p>
            <a:r>
              <a:rPr lang="en-US" baseline="0" dirty="0" smtClean="0"/>
              <a:t>that is entrusted to a key storage service in the cloud.</a:t>
            </a:r>
          </a:p>
          <a:p>
            <a:r>
              <a:rPr lang="en-US" baseline="0" dirty="0" smtClean="0"/>
              <a:t>///</a:t>
            </a:r>
          </a:p>
          <a:p>
            <a:r>
              <a:rPr lang="en-US" baseline="0" dirty="0" smtClean="0"/>
              <a:t>The device retrieves the key after authenticating to the key storage service.</a:t>
            </a:r>
          </a:p>
          <a:p>
            <a:r>
              <a:rPr lang="en-US" baseline="0" dirty="0" smtClean="0"/>
              <a:t>The innovation resides in how to authenticate without a credential that is itself stored in the device and vulnerable to capture.</a:t>
            </a:r>
          </a:p>
          <a:p>
            <a:r>
              <a:rPr lang="en-US" baseline="0" dirty="0" smtClean="0"/>
              <a:t>///</a:t>
            </a:r>
          </a:p>
          <a:p>
            <a:r>
              <a:rPr lang="en-US" baseline="0" dirty="0" smtClean="0"/>
              <a:t>The device authentication credential is not stored anywhere.</a:t>
            </a:r>
          </a:p>
          <a:p>
            <a:r>
              <a:rPr lang="en-US" baseline="0" dirty="0" smtClean="0"/>
              <a:t>It </a:t>
            </a:r>
            <a:r>
              <a:rPr lang="en-US" baseline="0" dirty="0" smtClean="0"/>
              <a:t>includes a key pair that is </a:t>
            </a:r>
            <a:r>
              <a:rPr lang="en-US" baseline="0" dirty="0" smtClean="0"/>
              <a:t>regenerated from </a:t>
            </a:r>
            <a:r>
              <a:rPr lang="en-US" baseline="0" dirty="0" smtClean="0"/>
              <a:t>what we call a </a:t>
            </a:r>
            <a:r>
              <a:rPr lang="en-US" baseline="0" dirty="0" smtClean="0"/>
              <a:t>protocredential and the activation PIN supplied by the user.</a:t>
            </a:r>
          </a:p>
          <a:p>
            <a:r>
              <a:rPr lang="en-US" baseline="0" dirty="0" smtClean="0"/>
              <a:t>///</a:t>
            </a:r>
          </a:p>
          <a:p>
            <a:r>
              <a:rPr lang="en-US" baseline="0" dirty="0" smtClean="0"/>
              <a:t>There is a registration process during which the public key is stored in a record for the device in the key storage service.</a:t>
            </a:r>
          </a:p>
          <a:p>
            <a:r>
              <a:rPr lang="en-US" baseline="0" dirty="0" smtClean="0"/>
              <a:t>///</a:t>
            </a:r>
          </a:p>
          <a:p>
            <a:r>
              <a:rPr lang="en-US" baseline="0" dirty="0" smtClean="0"/>
              <a:t>An identifier of the device record is part of the device authentication credential and protocredential</a:t>
            </a:r>
            <a:r>
              <a:rPr lang="en-US" baseline="0" dirty="0" smtClean="0"/>
              <a:t>.</a:t>
            </a:r>
            <a:endParaRPr lang="en-US" baseline="0" dirty="0" smtClean="0"/>
          </a:p>
          <a:p>
            <a:r>
              <a:rPr lang="en-US" baseline="0" dirty="0" smtClean="0"/>
              <a:t>An adversary who captures the device is not able to mount an offline guessing attack against the PIN,</a:t>
            </a:r>
          </a:p>
          <a:p>
            <a:r>
              <a:rPr lang="en-US" baseline="0" dirty="0" smtClean="0"/>
              <a:t>because all PINs produce well-formed key pairs.</a:t>
            </a:r>
          </a:p>
          <a:p>
            <a:r>
              <a:rPr lang="en-US" baseline="0" dirty="0" smtClean="0"/>
              <a:t>To test a guess of the PIN, the adversary must attempt to authenticate online to the key storage service</a:t>
            </a:r>
            <a:r>
              <a:rPr lang="en-US" baseline="0" dirty="0" smtClean="0"/>
              <a:t>,</a:t>
            </a:r>
          </a:p>
          <a:p>
            <a:r>
              <a:rPr lang="en-US" baseline="0" dirty="0" smtClean="0"/>
              <a:t>///</a:t>
            </a:r>
            <a:endParaRPr lang="en-US" baseline="0" dirty="0" smtClean="0"/>
          </a:p>
          <a:p>
            <a:r>
              <a:rPr lang="en-US" baseline="0" dirty="0" smtClean="0"/>
              <a:t>which limits the number of attempts using a counter of consecutive authentication failures stored in the device record.</a:t>
            </a:r>
          </a:p>
          <a:p>
            <a:endParaRPr lang="en-US" dirty="0"/>
          </a:p>
        </p:txBody>
      </p:sp>
      <p:sp>
        <p:nvSpPr>
          <p:cNvPr id="4" name="Slide Number Placeholder 3"/>
          <p:cNvSpPr>
            <a:spLocks noGrp="1"/>
          </p:cNvSpPr>
          <p:nvPr>
            <p:ph type="sldNum" sz="quarter" idx="10"/>
          </p:nvPr>
        </p:nvSpPr>
        <p:spPr/>
        <p:txBody>
          <a:bodyPr/>
          <a:lstStyle/>
          <a:p>
            <a:fld id="{33C7C448-7D93-2845-BCE9-38DC475882E8}" type="slidenum">
              <a:rPr lang="en-US" smtClean="0"/>
              <a:t>9</a:t>
            </a:fld>
            <a:endParaRPr lang="en-US"/>
          </a:p>
        </p:txBody>
      </p:sp>
    </p:spTree>
    <p:extLst>
      <p:ext uri="{BB962C8B-B14F-4D97-AF65-F5344CB8AC3E}">
        <p14:creationId xmlns:p14="http://schemas.microsoft.com/office/powerpoint/2010/main" val="2912043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9/30/14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1068915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9/30/14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309482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9/30/14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3337953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9/30/14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401949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9/30/14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5918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9/30/14</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74220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9/30/14</a:t>
            </a: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54819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9/30/14</a:t>
            </a: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127575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9/30/14</a:t>
            </a: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417632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9/30/14</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3967563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9/30/14</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7E33D30-C2AB-B647-8BC7-4FCC27D6E935}" type="slidenum">
              <a:rPr lang="en-US" smtClean="0"/>
              <a:t>‹#›</a:t>
            </a:fld>
            <a:endParaRPr lang="en-US"/>
          </a:p>
        </p:txBody>
      </p:sp>
    </p:spTree>
    <p:extLst>
      <p:ext uri="{BB962C8B-B14F-4D97-AF65-F5344CB8AC3E}">
        <p14:creationId xmlns:p14="http://schemas.microsoft.com/office/powerpoint/2010/main" val="881478593"/>
      </p:ext>
    </p:extLst>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9/30/14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33D30-C2AB-B647-8BC7-4FCC27D6E935}" type="slidenum">
              <a:rPr lang="en-US" smtClean="0"/>
              <a:t>‹#›</a:t>
            </a:fld>
            <a:endParaRPr lang="en-US"/>
          </a:p>
        </p:txBody>
      </p:sp>
      <p:pic>
        <p:nvPicPr>
          <p:cNvPr id="7" name="Picture 6" descr="red_log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901444" y="6400306"/>
            <a:ext cx="1466414" cy="366604"/>
          </a:xfrm>
          <a:prstGeom prst="rect">
            <a:avLst/>
          </a:prstGeom>
        </p:spPr>
      </p:pic>
    </p:spTree>
    <p:extLst>
      <p:ext uri="{BB962C8B-B14F-4D97-AF65-F5344CB8AC3E}">
        <p14:creationId xmlns:p14="http://schemas.microsoft.com/office/powerpoint/2010/main" val="948392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p:txStyles>
    <p:titleStyle>
      <a:lvl1pPr algn="ctr" defTabSz="4572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5"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png"/><Relationship Id="rId5"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solidFill>
                  <a:schemeClr val="tx2"/>
                </a:solidFill>
              </a:rPr>
              <a:t>Virtual Tamper </a:t>
            </a:r>
            <a:r>
              <a:rPr lang="en-US" dirty="0" smtClean="0">
                <a:solidFill>
                  <a:schemeClr val="tx2"/>
                </a:solidFill>
              </a:rPr>
              <a:t>Resistance</a:t>
            </a:r>
            <a:br>
              <a:rPr lang="en-US" dirty="0" smtClean="0">
                <a:solidFill>
                  <a:schemeClr val="tx2"/>
                </a:solidFill>
              </a:rPr>
            </a:br>
            <a:r>
              <a:rPr lang="en-US" dirty="0" smtClean="0">
                <a:solidFill>
                  <a:schemeClr val="tx2"/>
                </a:solidFill>
              </a:rPr>
              <a:t>for </a:t>
            </a:r>
            <a:r>
              <a:rPr lang="en-US" dirty="0">
                <a:solidFill>
                  <a:schemeClr val="tx2"/>
                </a:solidFill>
              </a:rPr>
              <a:t>a TEE</a:t>
            </a:r>
          </a:p>
        </p:txBody>
      </p:sp>
      <p:sp>
        <p:nvSpPr>
          <p:cNvPr id="3" name="Subtitle 2"/>
          <p:cNvSpPr>
            <a:spLocks noGrp="1"/>
          </p:cNvSpPr>
          <p:nvPr>
            <p:ph type="subTitle" idx="1"/>
          </p:nvPr>
        </p:nvSpPr>
        <p:spPr/>
        <p:txBody>
          <a:bodyPr>
            <a:normAutofit fontScale="92500" lnSpcReduction="20000"/>
          </a:bodyPr>
          <a:lstStyle/>
          <a:p>
            <a:r>
              <a:rPr lang="en-US" dirty="0">
                <a:solidFill>
                  <a:schemeClr val="tx1"/>
                </a:solidFill>
              </a:rPr>
              <a:t>Francisco </a:t>
            </a:r>
            <a:r>
              <a:rPr lang="en-US" dirty="0" smtClean="0">
                <a:solidFill>
                  <a:schemeClr val="tx1"/>
                </a:solidFill>
              </a:rPr>
              <a:t>Corella</a:t>
            </a:r>
            <a:endParaRPr lang="en-US" dirty="0">
              <a:solidFill>
                <a:schemeClr val="tx1"/>
              </a:solidFill>
            </a:endParaRPr>
          </a:p>
          <a:p>
            <a:r>
              <a:rPr lang="en-US" sz="2600" dirty="0" err="1">
                <a:solidFill>
                  <a:schemeClr val="tx1"/>
                </a:solidFill>
              </a:rPr>
              <a:t>fcorella@pomcor.com</a:t>
            </a:r>
            <a:endParaRPr lang="en-US" sz="2600" dirty="0">
              <a:solidFill>
                <a:schemeClr val="tx1"/>
              </a:solidFill>
            </a:endParaRPr>
          </a:p>
          <a:p>
            <a:r>
              <a:rPr lang="en-US" dirty="0" smtClean="0">
                <a:solidFill>
                  <a:schemeClr val="tx1"/>
                </a:solidFill>
              </a:rPr>
              <a:t>Karen </a:t>
            </a:r>
            <a:r>
              <a:rPr lang="en-US" dirty="0" err="1" smtClean="0">
                <a:solidFill>
                  <a:schemeClr val="tx1"/>
                </a:solidFill>
              </a:rPr>
              <a:t>Lewison</a:t>
            </a:r>
            <a:endParaRPr lang="en-US" dirty="0" smtClean="0">
              <a:solidFill>
                <a:schemeClr val="tx1"/>
              </a:solidFill>
            </a:endParaRPr>
          </a:p>
          <a:p>
            <a:r>
              <a:rPr lang="en-US" sz="2600" dirty="0" err="1" smtClean="0">
                <a:solidFill>
                  <a:schemeClr val="tx1"/>
                </a:solidFill>
              </a:rPr>
              <a:t>kplewison@pomcor.com</a:t>
            </a:r>
            <a:endParaRPr lang="en-US" sz="2600" dirty="0" smtClean="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a:t>
            </a:fld>
            <a:endParaRPr lang="en-US" dirty="0"/>
          </a:p>
        </p:txBody>
      </p:sp>
      <p:sp>
        <p:nvSpPr>
          <p:cNvPr id="6" name="TextBox 5"/>
          <p:cNvSpPr txBox="1"/>
          <p:nvPr/>
        </p:nvSpPr>
        <p:spPr>
          <a:xfrm>
            <a:off x="457200" y="389468"/>
            <a:ext cx="8229600" cy="461665"/>
          </a:xfrm>
          <a:prstGeom prst="rect">
            <a:avLst/>
          </a:prstGeom>
          <a:noFill/>
        </p:spPr>
        <p:txBody>
          <a:bodyPr wrap="square" rtlCol="0">
            <a:spAutoFit/>
          </a:bodyPr>
          <a:lstStyle/>
          <a:p>
            <a:pPr algn="ctr"/>
            <a:r>
              <a:rPr lang="en-US" sz="2400" dirty="0" smtClean="0">
                <a:solidFill>
                  <a:schemeClr val="bg2">
                    <a:lumMod val="50000"/>
                  </a:schemeClr>
                </a:solidFill>
              </a:rPr>
              <a:t>Presentation to the </a:t>
            </a:r>
            <a:r>
              <a:rPr lang="en-US" sz="2400" dirty="0" err="1" smtClean="0">
                <a:solidFill>
                  <a:schemeClr val="bg2">
                    <a:lumMod val="50000"/>
                  </a:schemeClr>
                </a:solidFill>
              </a:rPr>
              <a:t>GlobalPlatform</a:t>
            </a:r>
            <a:r>
              <a:rPr lang="en-US" sz="2400" dirty="0" smtClean="0">
                <a:solidFill>
                  <a:schemeClr val="bg2">
                    <a:lumMod val="50000"/>
                  </a:schemeClr>
                </a:solidFill>
              </a:rPr>
              <a:t> 2014 TEE Conference</a:t>
            </a:r>
            <a:endParaRPr lang="en-US" sz="2400" dirty="0">
              <a:solidFill>
                <a:schemeClr val="bg2">
                  <a:lumMod val="50000"/>
                </a:schemeClr>
              </a:solidFill>
            </a:endParaRPr>
          </a:p>
        </p:txBody>
      </p:sp>
    </p:spTree>
    <p:extLst>
      <p:ext uri="{BB962C8B-B14F-4D97-AF65-F5344CB8AC3E}">
        <p14:creationId xmlns:p14="http://schemas.microsoft.com/office/powerpoint/2010/main" val="36543788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151"/>
            <a:ext cx="8229600" cy="1143000"/>
          </a:xfrm>
        </p:spPr>
        <p:txBody>
          <a:bodyPr>
            <a:normAutofit/>
          </a:bodyPr>
          <a:lstStyle/>
          <a:p>
            <a:r>
              <a:rPr lang="en-US" sz="2800" dirty="0" smtClean="0"/>
              <a:t>A possible implementation</a:t>
            </a:r>
            <a:endParaRPr lang="en-US" sz="2800" dirty="0"/>
          </a:p>
        </p:txBody>
      </p:sp>
      <p:sp>
        <p:nvSpPr>
          <p:cNvPr id="3" name="Date Placeholder 2"/>
          <p:cNvSpPr>
            <a:spLocks noGrp="1"/>
          </p:cNvSpPr>
          <p:nvPr>
            <p:ph type="dt" sz="half" idx="10"/>
          </p:nvPr>
        </p:nvSpPr>
        <p:spPr/>
        <p:txBody>
          <a:bodyPr/>
          <a:lstStyle/>
          <a:p>
            <a:r>
              <a:rPr lang="en-US" smtClean="0"/>
              <a:t>9/30/14</a:t>
            </a:r>
            <a:endParaRPr lang="en-US"/>
          </a:p>
        </p:txBody>
      </p:sp>
      <p:sp>
        <p:nvSpPr>
          <p:cNvPr id="4" name="Slide Number Placeholder 3"/>
          <p:cNvSpPr>
            <a:spLocks noGrp="1"/>
          </p:cNvSpPr>
          <p:nvPr>
            <p:ph type="sldNum" sz="quarter" idx="12"/>
          </p:nvPr>
        </p:nvSpPr>
        <p:spPr/>
        <p:txBody>
          <a:bodyPr/>
          <a:lstStyle/>
          <a:p>
            <a:fld id="{67E33D30-C2AB-B647-8BC7-4FCC27D6E935}" type="slidenum">
              <a:rPr lang="en-US" smtClean="0"/>
              <a:t>10</a:t>
            </a:fld>
            <a:endParaRPr lang="en-US"/>
          </a:p>
        </p:txBody>
      </p:sp>
      <p:sp>
        <p:nvSpPr>
          <p:cNvPr id="9" name="Rounded Rectangle 8"/>
          <p:cNvSpPr/>
          <p:nvPr/>
        </p:nvSpPr>
        <p:spPr>
          <a:xfrm>
            <a:off x="1100654" y="891249"/>
            <a:ext cx="3786886" cy="5221685"/>
          </a:xfrm>
          <a:prstGeom prst="roundRect">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6533444" y="891249"/>
            <a:ext cx="2500484" cy="5221685"/>
          </a:xfrm>
          <a:prstGeom prst="rect">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913338" y="818088"/>
            <a:ext cx="2239006" cy="369332"/>
          </a:xfrm>
          <a:prstGeom prst="rect">
            <a:avLst/>
          </a:prstGeom>
          <a:noFill/>
        </p:spPr>
        <p:txBody>
          <a:bodyPr wrap="square" rtlCol="0">
            <a:spAutoFit/>
          </a:bodyPr>
          <a:lstStyle/>
          <a:p>
            <a:pPr algn="ctr"/>
            <a:r>
              <a:rPr lang="en-US" dirty="0" smtClean="0"/>
              <a:t>Mobile device</a:t>
            </a:r>
            <a:endParaRPr lang="en-US" dirty="0"/>
          </a:p>
        </p:txBody>
      </p:sp>
      <p:sp>
        <p:nvSpPr>
          <p:cNvPr id="12" name="TextBox 11"/>
          <p:cNvSpPr txBox="1"/>
          <p:nvPr/>
        </p:nvSpPr>
        <p:spPr>
          <a:xfrm>
            <a:off x="6638404" y="820080"/>
            <a:ext cx="2239006" cy="369332"/>
          </a:xfrm>
          <a:prstGeom prst="rect">
            <a:avLst/>
          </a:prstGeom>
          <a:noFill/>
        </p:spPr>
        <p:txBody>
          <a:bodyPr wrap="square" rtlCol="0">
            <a:spAutoFit/>
          </a:bodyPr>
          <a:lstStyle/>
          <a:p>
            <a:pPr algn="ctr"/>
            <a:r>
              <a:rPr lang="en-US" dirty="0" smtClean="0"/>
              <a:t>Key storage service</a:t>
            </a:r>
            <a:endParaRPr lang="en-US" dirty="0"/>
          </a:p>
        </p:txBody>
      </p:sp>
      <p:sp>
        <p:nvSpPr>
          <p:cNvPr id="13" name="Rectangle 12"/>
          <p:cNvSpPr/>
          <p:nvPr/>
        </p:nvSpPr>
        <p:spPr>
          <a:xfrm>
            <a:off x="1303389" y="1348444"/>
            <a:ext cx="2337380" cy="4442756"/>
          </a:xfrm>
          <a:prstGeom prst="rect">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860275" y="1348447"/>
            <a:ext cx="830246" cy="4442756"/>
          </a:xfrm>
          <a:prstGeom prst="rect">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3816874" y="1277277"/>
            <a:ext cx="908993" cy="523220"/>
          </a:xfrm>
          <a:prstGeom prst="rect">
            <a:avLst/>
          </a:prstGeom>
          <a:noFill/>
        </p:spPr>
        <p:txBody>
          <a:bodyPr wrap="square" rtlCol="0">
            <a:spAutoFit/>
          </a:bodyPr>
          <a:lstStyle/>
          <a:p>
            <a:pPr algn="ctr"/>
            <a:r>
              <a:rPr lang="en-US" dirty="0" smtClean="0"/>
              <a:t>REE</a:t>
            </a:r>
          </a:p>
          <a:p>
            <a:pPr algn="ctr"/>
            <a:r>
              <a:rPr lang="en-US" sz="1000" dirty="0" smtClean="0"/>
              <a:t>(normal OS)</a:t>
            </a:r>
            <a:endParaRPr lang="en-US" sz="1000" dirty="0"/>
          </a:p>
        </p:txBody>
      </p:sp>
      <p:sp>
        <p:nvSpPr>
          <p:cNvPr id="17" name="Hexagon 16"/>
          <p:cNvSpPr/>
          <p:nvPr/>
        </p:nvSpPr>
        <p:spPr>
          <a:xfrm>
            <a:off x="1512188" y="2452567"/>
            <a:ext cx="993946" cy="740656"/>
          </a:xfrm>
          <a:prstGeom prst="hexagon">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8" name="Group 147"/>
          <p:cNvGrpSpPr/>
          <p:nvPr/>
        </p:nvGrpSpPr>
        <p:grpSpPr>
          <a:xfrm>
            <a:off x="98148" y="2309909"/>
            <a:ext cx="360882" cy="790982"/>
            <a:chOff x="202735" y="2489200"/>
            <a:chExt cx="492538" cy="1002145"/>
          </a:xfrm>
        </p:grpSpPr>
        <p:sp>
          <p:nvSpPr>
            <p:cNvPr id="5" name="Oval 4"/>
            <p:cNvSpPr/>
            <p:nvPr/>
          </p:nvSpPr>
          <p:spPr>
            <a:xfrm>
              <a:off x="326550" y="2489200"/>
              <a:ext cx="237067" cy="237744"/>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45910" y="2737612"/>
              <a:ext cx="0" cy="3781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202735" y="2842013"/>
              <a:ext cx="49253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248798" y="3111796"/>
              <a:ext cx="189060" cy="3781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flipV="1">
              <a:off x="454484" y="3113219"/>
              <a:ext cx="189060" cy="3781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3" name="Rectangle 22"/>
          <p:cNvSpPr/>
          <p:nvPr/>
        </p:nvSpPr>
        <p:spPr>
          <a:xfrm>
            <a:off x="1599675" y="1778002"/>
            <a:ext cx="830246" cy="465665"/>
          </a:xfrm>
          <a:prstGeom prst="rect">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1596854" y="3397946"/>
            <a:ext cx="830246" cy="597424"/>
          </a:xfrm>
          <a:prstGeom prst="rect">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604232" y="4814694"/>
            <a:ext cx="2361936" cy="97650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699394" y="4967094"/>
            <a:ext cx="454941" cy="536239"/>
          </a:xfrm>
          <a:prstGeom prst="rect">
            <a:avLst/>
          </a:prstGeom>
          <a:noFill/>
          <a:ln w="25400">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7274893" y="4964273"/>
            <a:ext cx="454941" cy="536239"/>
          </a:xfrm>
          <a:prstGeom prst="rect">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7839102" y="4964273"/>
            <a:ext cx="454941" cy="536239"/>
          </a:xfrm>
          <a:prstGeom prst="rect">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8407661" y="4961452"/>
            <a:ext cx="454941" cy="536239"/>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7249723" y="4896557"/>
            <a:ext cx="454941" cy="461665"/>
          </a:xfrm>
          <a:prstGeom prst="rect">
            <a:avLst/>
          </a:prstGeom>
          <a:noFill/>
        </p:spPr>
        <p:txBody>
          <a:bodyPr wrap="square" rIns="0" rtlCol="0">
            <a:spAutoFit/>
          </a:bodyPr>
          <a:lstStyle/>
          <a:p>
            <a:r>
              <a:rPr lang="en-US" sz="1200" b="1" dirty="0" smtClean="0">
                <a:solidFill>
                  <a:schemeClr val="accent3">
                    <a:lumMod val="75000"/>
                  </a:schemeClr>
                </a:solidFill>
              </a:rPr>
              <a:t>Pub. key</a:t>
            </a:r>
            <a:endParaRPr lang="en-US" sz="1200" b="1" dirty="0">
              <a:solidFill>
                <a:schemeClr val="accent3">
                  <a:lumMod val="75000"/>
                </a:schemeClr>
              </a:solidFill>
            </a:endParaRPr>
          </a:p>
        </p:txBody>
      </p:sp>
      <p:sp>
        <p:nvSpPr>
          <p:cNvPr id="48" name="TextBox 47"/>
          <p:cNvSpPr txBox="1"/>
          <p:nvPr/>
        </p:nvSpPr>
        <p:spPr>
          <a:xfrm>
            <a:off x="7797231" y="4907847"/>
            <a:ext cx="454941" cy="646331"/>
          </a:xfrm>
          <a:prstGeom prst="rect">
            <a:avLst/>
          </a:prstGeom>
          <a:noFill/>
        </p:spPr>
        <p:txBody>
          <a:bodyPr wrap="square" rIns="0" rtlCol="0">
            <a:spAutoFit/>
          </a:bodyPr>
          <a:lstStyle/>
          <a:p>
            <a:r>
              <a:rPr lang="en-US" sz="1200" b="1" dirty="0">
                <a:solidFill>
                  <a:schemeClr val="accent3">
                    <a:lumMod val="75000"/>
                  </a:schemeClr>
                </a:solidFill>
              </a:rPr>
              <a:t>Rec-</a:t>
            </a:r>
            <a:r>
              <a:rPr lang="en-US" sz="1200" b="1" dirty="0" err="1">
                <a:solidFill>
                  <a:schemeClr val="accent3">
                    <a:lumMod val="75000"/>
                  </a:schemeClr>
                </a:solidFill>
              </a:rPr>
              <a:t>ord</a:t>
            </a:r>
            <a:r>
              <a:rPr lang="en-US" sz="1200" b="1" dirty="0">
                <a:solidFill>
                  <a:schemeClr val="accent3">
                    <a:lumMod val="75000"/>
                  </a:schemeClr>
                </a:solidFill>
              </a:rPr>
              <a:t> ID</a:t>
            </a:r>
          </a:p>
        </p:txBody>
      </p:sp>
      <p:sp>
        <p:nvSpPr>
          <p:cNvPr id="49" name="TextBox 48"/>
          <p:cNvSpPr txBox="1"/>
          <p:nvPr/>
        </p:nvSpPr>
        <p:spPr>
          <a:xfrm>
            <a:off x="8369573" y="4907847"/>
            <a:ext cx="454941" cy="646331"/>
          </a:xfrm>
          <a:prstGeom prst="rect">
            <a:avLst/>
          </a:prstGeom>
          <a:noFill/>
        </p:spPr>
        <p:txBody>
          <a:bodyPr wrap="square" rIns="0" rtlCol="0">
            <a:spAutoFit/>
          </a:bodyPr>
          <a:lstStyle/>
          <a:p>
            <a:r>
              <a:rPr lang="en-US" sz="1200" b="1" dirty="0" smtClean="0">
                <a:solidFill>
                  <a:srgbClr val="FF0000"/>
                </a:solidFill>
              </a:rPr>
              <a:t>Fai-lure count</a:t>
            </a:r>
            <a:endParaRPr lang="en-US" sz="1200" b="1" dirty="0">
              <a:solidFill>
                <a:srgbClr val="FF0000"/>
              </a:solidFill>
            </a:endParaRPr>
          </a:p>
        </p:txBody>
      </p:sp>
      <p:sp>
        <p:nvSpPr>
          <p:cNvPr id="68" name="TextBox 67"/>
          <p:cNvSpPr txBox="1"/>
          <p:nvPr/>
        </p:nvSpPr>
        <p:spPr>
          <a:xfrm>
            <a:off x="1374978" y="1745119"/>
            <a:ext cx="1251795" cy="461665"/>
          </a:xfrm>
          <a:prstGeom prst="rect">
            <a:avLst/>
          </a:prstGeom>
          <a:noFill/>
          <a:ln>
            <a:noFill/>
          </a:ln>
        </p:spPr>
        <p:txBody>
          <a:bodyPr wrap="square" rtlCol="0">
            <a:spAutoFit/>
          </a:bodyPr>
          <a:lstStyle/>
          <a:p>
            <a:pPr algn="ctr"/>
            <a:r>
              <a:rPr lang="en-US" sz="1200" b="1" dirty="0">
                <a:solidFill>
                  <a:schemeClr val="accent3">
                    <a:lumMod val="75000"/>
                  </a:schemeClr>
                </a:solidFill>
              </a:rPr>
              <a:t>Proto-</a:t>
            </a:r>
          </a:p>
          <a:p>
            <a:pPr algn="ctr"/>
            <a:r>
              <a:rPr lang="en-US" sz="1200" b="1" dirty="0">
                <a:solidFill>
                  <a:schemeClr val="accent3">
                    <a:lumMod val="75000"/>
                  </a:schemeClr>
                </a:solidFill>
              </a:rPr>
              <a:t>credential</a:t>
            </a:r>
          </a:p>
        </p:txBody>
      </p:sp>
      <p:grpSp>
        <p:nvGrpSpPr>
          <p:cNvPr id="42" name="Group 41"/>
          <p:cNvGrpSpPr/>
          <p:nvPr/>
        </p:nvGrpSpPr>
        <p:grpSpPr>
          <a:xfrm>
            <a:off x="6170390" y="2881624"/>
            <a:ext cx="1343143" cy="2078746"/>
            <a:chOff x="6170390" y="2881624"/>
            <a:chExt cx="1343143" cy="2078746"/>
          </a:xfrm>
        </p:grpSpPr>
        <p:cxnSp>
          <p:nvCxnSpPr>
            <p:cNvPr id="86" name="Straight Connector 85"/>
            <p:cNvCxnSpPr/>
            <p:nvPr/>
          </p:nvCxnSpPr>
          <p:spPr>
            <a:xfrm flipH="1">
              <a:off x="6170390" y="3329267"/>
              <a:ext cx="1343142" cy="1"/>
            </a:xfrm>
            <a:prstGeom prst="line">
              <a:avLst/>
            </a:prstGeom>
            <a:ln>
              <a:solidFill>
                <a:schemeClr val="accent3">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7513532" y="3331884"/>
              <a:ext cx="1" cy="1628486"/>
            </a:xfrm>
            <a:prstGeom prst="line">
              <a:avLst/>
            </a:prstGeom>
            <a:ln>
              <a:solidFill>
                <a:schemeClr val="accent3">
                  <a:lumMod val="75000"/>
                </a:schemeClr>
              </a:solidFill>
              <a:prstDash val="sysDash"/>
            </a:ln>
          </p:spPr>
          <p:style>
            <a:lnRef idx="2">
              <a:schemeClr val="accent1"/>
            </a:lnRef>
            <a:fillRef idx="0">
              <a:schemeClr val="accent1"/>
            </a:fillRef>
            <a:effectRef idx="1">
              <a:schemeClr val="accent1"/>
            </a:effectRef>
            <a:fontRef idx="minor">
              <a:schemeClr val="tx1"/>
            </a:fontRef>
          </p:style>
        </p:cxnSp>
        <p:sp>
          <p:nvSpPr>
            <p:cNvPr id="91" name="TextBox 90"/>
            <p:cNvSpPr txBox="1"/>
            <p:nvPr/>
          </p:nvSpPr>
          <p:spPr>
            <a:xfrm>
              <a:off x="6553200" y="2881624"/>
              <a:ext cx="933038" cy="461665"/>
            </a:xfrm>
            <a:prstGeom prst="rect">
              <a:avLst/>
            </a:prstGeom>
            <a:noFill/>
          </p:spPr>
          <p:txBody>
            <a:bodyPr wrap="square" rtlCol="0">
              <a:spAutoFit/>
            </a:bodyPr>
            <a:lstStyle/>
            <a:p>
              <a:pPr algn="ctr"/>
              <a:r>
                <a:rPr lang="en-US" sz="1200" b="1" dirty="0" smtClean="0">
                  <a:solidFill>
                    <a:schemeClr val="accent3">
                      <a:lumMod val="75000"/>
                    </a:schemeClr>
                  </a:solidFill>
                </a:rPr>
                <a:t>Signature verification</a:t>
              </a:r>
              <a:endParaRPr lang="en-US" sz="1200" b="1" dirty="0">
                <a:solidFill>
                  <a:schemeClr val="accent3">
                    <a:lumMod val="75000"/>
                  </a:schemeClr>
                </a:solidFill>
              </a:endParaRPr>
            </a:p>
          </p:txBody>
        </p:sp>
      </p:grpSp>
      <p:grpSp>
        <p:nvGrpSpPr>
          <p:cNvPr id="41" name="Group 40"/>
          <p:cNvGrpSpPr/>
          <p:nvPr/>
        </p:nvGrpSpPr>
        <p:grpSpPr>
          <a:xfrm>
            <a:off x="6159934" y="2152744"/>
            <a:ext cx="1903439" cy="2804506"/>
            <a:chOff x="6159934" y="2152744"/>
            <a:chExt cx="1903439" cy="2804506"/>
          </a:xfrm>
        </p:grpSpPr>
        <p:cxnSp>
          <p:nvCxnSpPr>
            <p:cNvPr id="93" name="Straight Connector 92"/>
            <p:cNvCxnSpPr/>
            <p:nvPr/>
          </p:nvCxnSpPr>
          <p:spPr>
            <a:xfrm>
              <a:off x="6159934" y="2589175"/>
              <a:ext cx="1903438" cy="0"/>
            </a:xfrm>
            <a:prstGeom prst="line">
              <a:avLst/>
            </a:prstGeom>
            <a:ln>
              <a:solidFill>
                <a:schemeClr val="accent3">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8063372" y="2589175"/>
              <a:ext cx="1" cy="2368075"/>
            </a:xfrm>
            <a:prstGeom prst="line">
              <a:avLst/>
            </a:prstGeom>
            <a:ln>
              <a:solidFill>
                <a:schemeClr val="accent3">
                  <a:lumMod val="75000"/>
                </a:schemeClr>
              </a:solidFill>
              <a:prstDash val="sysDash"/>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6809280" y="2152744"/>
              <a:ext cx="933038" cy="461665"/>
            </a:xfrm>
            <a:prstGeom prst="rect">
              <a:avLst/>
            </a:prstGeom>
            <a:noFill/>
          </p:spPr>
          <p:txBody>
            <a:bodyPr wrap="square" rtlCol="0">
              <a:spAutoFit/>
            </a:bodyPr>
            <a:lstStyle/>
            <a:p>
              <a:pPr algn="ctr"/>
              <a:r>
                <a:rPr lang="en-US" sz="1200" b="1" dirty="0" smtClean="0">
                  <a:solidFill>
                    <a:schemeClr val="accent3">
                      <a:lumMod val="75000"/>
                    </a:schemeClr>
                  </a:solidFill>
                </a:rPr>
                <a:t>Record lookup</a:t>
              </a:r>
              <a:endParaRPr lang="en-US" sz="1200" b="1" dirty="0">
                <a:solidFill>
                  <a:schemeClr val="accent3">
                    <a:lumMod val="75000"/>
                  </a:schemeClr>
                </a:solidFill>
              </a:endParaRPr>
            </a:p>
          </p:txBody>
        </p:sp>
      </p:grpSp>
      <p:sp>
        <p:nvSpPr>
          <p:cNvPr id="101" name="TextBox 100"/>
          <p:cNvSpPr txBox="1"/>
          <p:nvPr/>
        </p:nvSpPr>
        <p:spPr>
          <a:xfrm>
            <a:off x="1380498" y="3349039"/>
            <a:ext cx="1251795" cy="646331"/>
          </a:xfrm>
          <a:prstGeom prst="rect">
            <a:avLst/>
          </a:prstGeom>
          <a:noFill/>
          <a:ln>
            <a:noFill/>
          </a:ln>
        </p:spPr>
        <p:txBody>
          <a:bodyPr wrap="square" rtlCol="0">
            <a:spAutoFit/>
          </a:bodyPr>
          <a:lstStyle/>
          <a:p>
            <a:pPr algn="ctr"/>
            <a:r>
              <a:rPr lang="en-US" sz="1200" b="1" dirty="0">
                <a:solidFill>
                  <a:schemeClr val="accent3">
                    <a:lumMod val="75000"/>
                  </a:schemeClr>
                </a:solidFill>
              </a:rPr>
              <a:t>Device</a:t>
            </a:r>
          </a:p>
          <a:p>
            <a:pPr algn="ctr"/>
            <a:r>
              <a:rPr lang="en-US" sz="1200" b="1" dirty="0">
                <a:solidFill>
                  <a:schemeClr val="accent3">
                    <a:lumMod val="75000"/>
                  </a:schemeClr>
                </a:solidFill>
              </a:rPr>
              <a:t>auth.</a:t>
            </a:r>
          </a:p>
          <a:p>
            <a:pPr algn="ctr"/>
            <a:r>
              <a:rPr lang="en-US" sz="1200" b="1" dirty="0">
                <a:solidFill>
                  <a:schemeClr val="accent3">
                    <a:lumMod val="75000"/>
                  </a:schemeClr>
                </a:solidFill>
              </a:rPr>
              <a:t>credential</a:t>
            </a:r>
          </a:p>
        </p:txBody>
      </p:sp>
      <p:grpSp>
        <p:nvGrpSpPr>
          <p:cNvPr id="8" name="Group 7"/>
          <p:cNvGrpSpPr/>
          <p:nvPr/>
        </p:nvGrpSpPr>
        <p:grpSpPr>
          <a:xfrm>
            <a:off x="2755885" y="3863611"/>
            <a:ext cx="701318" cy="742305"/>
            <a:chOff x="2755885" y="3863611"/>
            <a:chExt cx="701318" cy="742305"/>
          </a:xfrm>
        </p:grpSpPr>
        <p:sp>
          <p:nvSpPr>
            <p:cNvPr id="106" name="Rectangle 105"/>
            <p:cNvSpPr/>
            <p:nvPr/>
          </p:nvSpPr>
          <p:spPr>
            <a:xfrm>
              <a:off x="2755885" y="3863611"/>
              <a:ext cx="701318" cy="742305"/>
            </a:xfrm>
            <a:prstGeom prst="rect">
              <a:avLst/>
            </a:prstGeom>
            <a:noFill/>
            <a:ln w="25400">
              <a:solidFill>
                <a:schemeClr val="accent4">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2755885" y="3874410"/>
              <a:ext cx="695676" cy="646331"/>
            </a:xfrm>
            <a:prstGeom prst="rect">
              <a:avLst/>
            </a:prstGeom>
            <a:noFill/>
          </p:spPr>
          <p:txBody>
            <a:bodyPr wrap="square" rtlCol="0">
              <a:spAutoFit/>
            </a:bodyPr>
            <a:lstStyle/>
            <a:p>
              <a:pPr algn="ctr"/>
              <a:r>
                <a:rPr lang="en-US" sz="1200" b="1" dirty="0" err="1" smtClean="0">
                  <a:solidFill>
                    <a:schemeClr val="accent4">
                      <a:lumMod val="75000"/>
                    </a:schemeClr>
                  </a:solidFill>
                </a:rPr>
                <a:t>Ephem.sym</a:t>
              </a:r>
              <a:r>
                <a:rPr lang="en-US" sz="1200" b="1" dirty="0">
                  <a:solidFill>
                    <a:schemeClr val="accent4">
                      <a:lumMod val="75000"/>
                    </a:schemeClr>
                  </a:solidFill>
                </a:rPr>
                <a:t>.</a:t>
              </a:r>
              <a:r>
                <a:rPr lang="en-US" sz="1200" b="1" dirty="0" smtClean="0">
                  <a:solidFill>
                    <a:schemeClr val="accent4">
                      <a:lumMod val="75000"/>
                    </a:schemeClr>
                  </a:solidFill>
                </a:rPr>
                <a:t> key</a:t>
              </a:r>
              <a:endParaRPr lang="en-US" sz="1200" b="1" dirty="0">
                <a:solidFill>
                  <a:schemeClr val="accent4">
                    <a:lumMod val="75000"/>
                  </a:schemeClr>
                </a:solidFill>
              </a:endParaRPr>
            </a:p>
          </p:txBody>
        </p:sp>
      </p:grpSp>
      <p:sp>
        <p:nvSpPr>
          <p:cNvPr id="123" name="TextBox 122"/>
          <p:cNvSpPr txBox="1"/>
          <p:nvPr/>
        </p:nvSpPr>
        <p:spPr>
          <a:xfrm>
            <a:off x="6687933" y="4907847"/>
            <a:ext cx="454941" cy="646331"/>
          </a:xfrm>
          <a:prstGeom prst="rect">
            <a:avLst/>
          </a:prstGeom>
          <a:noFill/>
        </p:spPr>
        <p:txBody>
          <a:bodyPr wrap="square" rIns="0" rtlCol="0">
            <a:spAutoFit/>
          </a:bodyPr>
          <a:lstStyle/>
          <a:p>
            <a:r>
              <a:rPr lang="en-US" sz="1200" b="1" dirty="0" smtClean="0">
                <a:solidFill>
                  <a:schemeClr val="accent6">
                    <a:lumMod val="75000"/>
                  </a:schemeClr>
                </a:solidFill>
              </a:rPr>
              <a:t>Cred. enc. key</a:t>
            </a:r>
            <a:endParaRPr lang="en-US" sz="1200" b="1" dirty="0">
              <a:solidFill>
                <a:schemeClr val="accent6">
                  <a:lumMod val="75000"/>
                </a:schemeClr>
              </a:solidFill>
            </a:endParaRPr>
          </a:p>
        </p:txBody>
      </p:sp>
      <p:cxnSp>
        <p:nvCxnSpPr>
          <p:cNvPr id="150" name="Straight Arrow Connector 149"/>
          <p:cNvCxnSpPr/>
          <p:nvPr/>
        </p:nvCxnSpPr>
        <p:spPr>
          <a:xfrm flipH="1">
            <a:off x="582706" y="2393978"/>
            <a:ext cx="72068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2" name="Straight Arrow Connector 151"/>
          <p:cNvCxnSpPr/>
          <p:nvPr/>
        </p:nvCxnSpPr>
        <p:spPr>
          <a:xfrm>
            <a:off x="582706" y="2822895"/>
            <a:ext cx="929482" cy="0"/>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54" name="TextBox 153"/>
          <p:cNvSpPr txBox="1"/>
          <p:nvPr/>
        </p:nvSpPr>
        <p:spPr>
          <a:xfrm>
            <a:off x="354773" y="1891726"/>
            <a:ext cx="844358" cy="461665"/>
          </a:xfrm>
          <a:prstGeom prst="rect">
            <a:avLst/>
          </a:prstGeom>
          <a:noFill/>
        </p:spPr>
        <p:txBody>
          <a:bodyPr wrap="square" rtlCol="0">
            <a:spAutoFit/>
          </a:bodyPr>
          <a:lstStyle/>
          <a:p>
            <a:pPr algn="ctr"/>
            <a:r>
              <a:rPr lang="en-US" sz="1200" dirty="0" smtClean="0"/>
              <a:t>Security indicator</a:t>
            </a:r>
            <a:endParaRPr lang="en-US" sz="1200" dirty="0"/>
          </a:p>
        </p:txBody>
      </p:sp>
      <p:sp>
        <p:nvSpPr>
          <p:cNvPr id="155" name="TextBox 154"/>
          <p:cNvSpPr txBox="1"/>
          <p:nvPr/>
        </p:nvSpPr>
        <p:spPr>
          <a:xfrm>
            <a:off x="630096" y="2546432"/>
            <a:ext cx="450407" cy="276999"/>
          </a:xfrm>
          <a:prstGeom prst="rect">
            <a:avLst/>
          </a:prstGeom>
          <a:noFill/>
        </p:spPr>
        <p:txBody>
          <a:bodyPr wrap="square" rtlCol="0">
            <a:spAutoFit/>
          </a:bodyPr>
          <a:lstStyle/>
          <a:p>
            <a:r>
              <a:rPr lang="en-US" sz="1200" b="1" dirty="0" smtClean="0">
                <a:solidFill>
                  <a:schemeClr val="accent3">
                    <a:lumMod val="75000"/>
                  </a:schemeClr>
                </a:solidFill>
              </a:rPr>
              <a:t>PIN</a:t>
            </a:r>
            <a:endParaRPr lang="en-US" sz="1200" b="1" dirty="0">
              <a:solidFill>
                <a:schemeClr val="accent3">
                  <a:lumMod val="75000"/>
                </a:schemeClr>
              </a:solidFill>
            </a:endParaRPr>
          </a:p>
        </p:txBody>
      </p:sp>
      <p:sp>
        <p:nvSpPr>
          <p:cNvPr id="156" name="TextBox 155"/>
          <p:cNvSpPr txBox="1"/>
          <p:nvPr/>
        </p:nvSpPr>
        <p:spPr>
          <a:xfrm>
            <a:off x="1381338" y="2454559"/>
            <a:ext cx="1251795" cy="646331"/>
          </a:xfrm>
          <a:prstGeom prst="rect">
            <a:avLst/>
          </a:prstGeom>
          <a:noFill/>
          <a:ln>
            <a:noFill/>
          </a:ln>
        </p:spPr>
        <p:txBody>
          <a:bodyPr wrap="square" rtlCol="0">
            <a:spAutoFit/>
          </a:bodyPr>
          <a:lstStyle/>
          <a:p>
            <a:pPr algn="ctr"/>
            <a:r>
              <a:rPr lang="en-US" sz="1200" b="1" dirty="0" smtClean="0">
                <a:solidFill>
                  <a:schemeClr val="accent3">
                    <a:lumMod val="75000"/>
                  </a:schemeClr>
                </a:solidFill>
              </a:rPr>
              <a:t>Credential</a:t>
            </a:r>
          </a:p>
          <a:p>
            <a:pPr algn="ctr"/>
            <a:r>
              <a:rPr lang="en-US" sz="1200" b="1" dirty="0">
                <a:solidFill>
                  <a:schemeClr val="accent3">
                    <a:lumMod val="75000"/>
                  </a:schemeClr>
                </a:solidFill>
              </a:rPr>
              <a:t>r</a:t>
            </a:r>
            <a:r>
              <a:rPr lang="en-US" sz="1200" b="1" dirty="0" smtClean="0">
                <a:solidFill>
                  <a:schemeClr val="accent3">
                    <a:lumMod val="75000"/>
                  </a:schemeClr>
                </a:solidFill>
              </a:rPr>
              <a:t>egeneration</a:t>
            </a:r>
          </a:p>
          <a:p>
            <a:pPr algn="ctr"/>
            <a:r>
              <a:rPr lang="en-US" sz="1200" b="1" dirty="0" smtClean="0">
                <a:solidFill>
                  <a:schemeClr val="accent3">
                    <a:lumMod val="75000"/>
                  </a:schemeClr>
                </a:solidFill>
              </a:rPr>
              <a:t>procedure</a:t>
            </a:r>
            <a:endParaRPr lang="en-US" sz="1200" b="1" dirty="0">
              <a:solidFill>
                <a:schemeClr val="accent3">
                  <a:lumMod val="75000"/>
                </a:schemeClr>
              </a:solidFill>
            </a:endParaRPr>
          </a:p>
        </p:txBody>
      </p:sp>
      <p:grpSp>
        <p:nvGrpSpPr>
          <p:cNvPr id="26" name="Group 25"/>
          <p:cNvGrpSpPr/>
          <p:nvPr/>
        </p:nvGrpSpPr>
        <p:grpSpPr>
          <a:xfrm>
            <a:off x="2514023" y="1424481"/>
            <a:ext cx="5217312" cy="2439130"/>
            <a:chOff x="2514023" y="1424481"/>
            <a:chExt cx="5217312" cy="2439130"/>
          </a:xfrm>
        </p:grpSpPr>
        <p:sp>
          <p:nvSpPr>
            <p:cNvPr id="25" name="Rectangle 24"/>
            <p:cNvSpPr/>
            <p:nvPr/>
          </p:nvSpPr>
          <p:spPr>
            <a:xfrm>
              <a:off x="2626957" y="1775181"/>
              <a:ext cx="830246" cy="618797"/>
            </a:xfrm>
            <a:prstGeom prst="rect">
              <a:avLst/>
            </a:prstGeom>
            <a:noFill/>
            <a:ln w="25400">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193744" y="2320261"/>
              <a:ext cx="1064152" cy="1543350"/>
            </a:xfrm>
            <a:prstGeom prst="rect">
              <a:avLst/>
            </a:prstGeom>
            <a:noFill/>
            <a:ln w="25400">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6800867" y="1452015"/>
              <a:ext cx="830246" cy="618797"/>
            </a:xfrm>
            <a:prstGeom prst="rect">
              <a:avLst/>
            </a:prstGeom>
            <a:noFill/>
            <a:ln w="25400">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7" name="Straight Connector 136"/>
            <p:cNvCxnSpPr>
              <a:stCxn id="25" idx="3"/>
            </p:cNvCxnSpPr>
            <p:nvPr/>
          </p:nvCxnSpPr>
          <p:spPr>
            <a:xfrm flipV="1">
              <a:off x="3457203" y="2070812"/>
              <a:ext cx="1913260" cy="13768"/>
            </a:xfrm>
            <a:prstGeom prst="line">
              <a:avLst/>
            </a:prstGeom>
            <a:ln>
              <a:solidFill>
                <a:schemeClr val="accent5">
                  <a:lumMod val="75000"/>
                </a:schemeClr>
              </a:solidFill>
              <a:prstDash val="sysDash"/>
            </a:ln>
          </p:spPr>
          <p:style>
            <a:lnRef idx="2">
              <a:schemeClr val="accent1"/>
            </a:lnRef>
            <a:fillRef idx="0">
              <a:schemeClr val="accent1"/>
            </a:fillRef>
            <a:effectRef idx="1">
              <a:schemeClr val="accent1"/>
            </a:effectRef>
            <a:fontRef idx="minor">
              <a:schemeClr val="tx1"/>
            </a:fontRef>
          </p:style>
        </p:cxnSp>
        <p:sp>
          <p:nvSpPr>
            <p:cNvPr id="138" name="TextBox 137"/>
            <p:cNvSpPr txBox="1"/>
            <p:nvPr/>
          </p:nvSpPr>
          <p:spPr>
            <a:xfrm>
              <a:off x="2514023" y="1747647"/>
              <a:ext cx="1043402" cy="646331"/>
            </a:xfrm>
            <a:prstGeom prst="rect">
              <a:avLst/>
            </a:prstGeom>
            <a:noFill/>
            <a:ln>
              <a:noFill/>
            </a:ln>
          </p:spPr>
          <p:txBody>
            <a:bodyPr wrap="square" rtlCol="0">
              <a:spAutoFit/>
            </a:bodyPr>
            <a:lstStyle/>
            <a:p>
              <a:pPr algn="ctr"/>
              <a:r>
                <a:rPr lang="en-US" sz="1200" b="1" dirty="0" smtClean="0">
                  <a:solidFill>
                    <a:schemeClr val="accent5">
                      <a:lumMod val="75000"/>
                    </a:schemeClr>
                  </a:solidFill>
                </a:rPr>
                <a:t>Key storage service</a:t>
              </a:r>
            </a:p>
            <a:p>
              <a:pPr algn="ctr"/>
              <a:r>
                <a:rPr lang="en-US" sz="1200" b="1" dirty="0" smtClean="0">
                  <a:solidFill>
                    <a:schemeClr val="accent5">
                      <a:lumMod val="75000"/>
                    </a:schemeClr>
                  </a:solidFill>
                </a:rPr>
                <a:t>pub. key</a:t>
              </a:r>
              <a:endParaRPr lang="en-US" sz="1200" b="1" dirty="0">
                <a:solidFill>
                  <a:schemeClr val="accent5">
                    <a:lumMod val="75000"/>
                  </a:schemeClr>
                </a:solidFill>
              </a:endParaRPr>
            </a:p>
          </p:txBody>
        </p:sp>
        <p:cxnSp>
          <p:nvCxnSpPr>
            <p:cNvPr id="140" name="Straight Connector 139"/>
            <p:cNvCxnSpPr>
              <a:stCxn id="131" idx="1"/>
            </p:cNvCxnSpPr>
            <p:nvPr/>
          </p:nvCxnSpPr>
          <p:spPr>
            <a:xfrm flipH="1">
              <a:off x="6066139" y="1761414"/>
              <a:ext cx="734728" cy="0"/>
            </a:xfrm>
            <a:prstGeom prst="line">
              <a:avLst/>
            </a:prstGeom>
            <a:ln>
              <a:solidFill>
                <a:schemeClr val="accent5">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p:nvCxnSpPr>
          <p:spPr>
            <a:xfrm>
              <a:off x="6066139" y="1761414"/>
              <a:ext cx="0" cy="558847"/>
            </a:xfrm>
            <a:prstGeom prst="line">
              <a:avLst/>
            </a:prstGeom>
            <a:ln>
              <a:solidFill>
                <a:schemeClr val="accent5">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p:nvCxnSpPr>
          <p:spPr>
            <a:xfrm>
              <a:off x="5370463" y="2070812"/>
              <a:ext cx="0" cy="249449"/>
            </a:xfrm>
            <a:prstGeom prst="line">
              <a:avLst/>
            </a:prstGeom>
            <a:ln>
              <a:solidFill>
                <a:schemeClr val="accent5">
                  <a:lumMod val="75000"/>
                </a:schemeClr>
              </a:solidFill>
              <a:prstDash val="sysDash"/>
            </a:ln>
          </p:spPr>
          <p:style>
            <a:lnRef idx="2">
              <a:schemeClr val="accent1"/>
            </a:lnRef>
            <a:fillRef idx="0">
              <a:schemeClr val="accent1"/>
            </a:fillRef>
            <a:effectRef idx="1">
              <a:schemeClr val="accent1"/>
            </a:effectRef>
            <a:fontRef idx="minor">
              <a:schemeClr val="tx1"/>
            </a:fontRef>
          </p:style>
        </p:cxnSp>
        <p:sp>
          <p:nvSpPr>
            <p:cNvPr id="147" name="TextBox 146"/>
            <p:cNvSpPr txBox="1"/>
            <p:nvPr/>
          </p:nvSpPr>
          <p:spPr>
            <a:xfrm>
              <a:off x="6687933" y="1424481"/>
              <a:ext cx="1043402" cy="646331"/>
            </a:xfrm>
            <a:prstGeom prst="rect">
              <a:avLst/>
            </a:prstGeom>
            <a:noFill/>
            <a:ln>
              <a:noFill/>
            </a:ln>
          </p:spPr>
          <p:txBody>
            <a:bodyPr wrap="square" rtlCol="0">
              <a:spAutoFit/>
            </a:bodyPr>
            <a:lstStyle/>
            <a:p>
              <a:pPr algn="ctr"/>
              <a:r>
                <a:rPr lang="en-US" sz="1200" b="1" dirty="0" smtClean="0">
                  <a:solidFill>
                    <a:schemeClr val="accent5">
                      <a:lumMod val="75000"/>
                    </a:schemeClr>
                  </a:solidFill>
                </a:rPr>
                <a:t>Key storage service</a:t>
              </a:r>
            </a:p>
            <a:p>
              <a:pPr algn="ctr"/>
              <a:r>
                <a:rPr lang="en-US" sz="1200" b="1" dirty="0" smtClean="0">
                  <a:solidFill>
                    <a:schemeClr val="accent5">
                      <a:lumMod val="75000"/>
                    </a:schemeClr>
                  </a:solidFill>
                </a:rPr>
                <a:t>priv. key</a:t>
              </a:r>
              <a:endParaRPr lang="en-US" sz="1200" b="1" dirty="0">
                <a:solidFill>
                  <a:schemeClr val="accent5">
                    <a:lumMod val="75000"/>
                  </a:schemeClr>
                </a:solidFill>
              </a:endParaRPr>
            </a:p>
          </p:txBody>
        </p:sp>
        <p:sp>
          <p:nvSpPr>
            <p:cNvPr id="157" name="TextBox 156"/>
            <p:cNvSpPr txBox="1"/>
            <p:nvPr/>
          </p:nvSpPr>
          <p:spPr>
            <a:xfrm>
              <a:off x="4804257" y="1776846"/>
              <a:ext cx="943338" cy="276999"/>
            </a:xfrm>
            <a:prstGeom prst="rect">
              <a:avLst/>
            </a:prstGeom>
            <a:noFill/>
            <a:ln>
              <a:noFill/>
            </a:ln>
          </p:spPr>
          <p:txBody>
            <a:bodyPr wrap="square" rtlCol="0">
              <a:spAutoFit/>
            </a:bodyPr>
            <a:lstStyle/>
            <a:p>
              <a:pPr algn="ctr"/>
              <a:r>
                <a:rPr lang="en-US" sz="1200" b="1" dirty="0" smtClean="0">
                  <a:solidFill>
                    <a:schemeClr val="accent5">
                      <a:lumMod val="75000"/>
                    </a:schemeClr>
                  </a:solidFill>
                </a:rPr>
                <a:t>Encryption</a:t>
              </a:r>
              <a:endParaRPr lang="en-US" sz="1200" b="1" dirty="0">
                <a:solidFill>
                  <a:schemeClr val="accent5">
                    <a:lumMod val="75000"/>
                  </a:schemeClr>
                </a:solidFill>
              </a:endParaRPr>
            </a:p>
          </p:txBody>
        </p:sp>
        <p:sp>
          <p:nvSpPr>
            <p:cNvPr id="158" name="TextBox 157"/>
            <p:cNvSpPr txBox="1"/>
            <p:nvPr/>
          </p:nvSpPr>
          <p:spPr>
            <a:xfrm>
              <a:off x="5667507" y="1483827"/>
              <a:ext cx="943338" cy="276999"/>
            </a:xfrm>
            <a:prstGeom prst="rect">
              <a:avLst/>
            </a:prstGeom>
            <a:noFill/>
            <a:ln>
              <a:noFill/>
            </a:ln>
          </p:spPr>
          <p:txBody>
            <a:bodyPr wrap="square" rtlCol="0">
              <a:spAutoFit/>
            </a:bodyPr>
            <a:lstStyle/>
            <a:p>
              <a:pPr algn="ctr"/>
              <a:r>
                <a:rPr lang="en-US" sz="1200" b="1" dirty="0" smtClean="0">
                  <a:solidFill>
                    <a:schemeClr val="accent5">
                      <a:lumMod val="75000"/>
                    </a:schemeClr>
                  </a:solidFill>
                </a:rPr>
                <a:t>Decryption</a:t>
              </a:r>
              <a:endParaRPr lang="en-US" sz="1200" b="1" dirty="0">
                <a:solidFill>
                  <a:schemeClr val="accent5">
                    <a:lumMod val="75000"/>
                  </a:schemeClr>
                </a:solidFill>
              </a:endParaRPr>
            </a:p>
          </p:txBody>
        </p:sp>
      </p:grpSp>
      <p:sp>
        <p:nvSpPr>
          <p:cNvPr id="159" name="TextBox 158"/>
          <p:cNvSpPr txBox="1"/>
          <p:nvPr/>
        </p:nvSpPr>
        <p:spPr>
          <a:xfrm>
            <a:off x="7004318" y="5512694"/>
            <a:ext cx="1554409" cy="276999"/>
          </a:xfrm>
          <a:prstGeom prst="rect">
            <a:avLst/>
          </a:prstGeom>
          <a:noFill/>
        </p:spPr>
        <p:txBody>
          <a:bodyPr wrap="square" rtlCol="0">
            <a:spAutoFit/>
          </a:bodyPr>
          <a:lstStyle/>
          <a:p>
            <a:pPr algn="ctr"/>
            <a:r>
              <a:rPr lang="en-US" sz="1200" dirty="0" smtClean="0"/>
              <a:t>Device record</a:t>
            </a:r>
            <a:endParaRPr lang="en-US" sz="1200" dirty="0"/>
          </a:p>
        </p:txBody>
      </p:sp>
      <p:cxnSp>
        <p:nvCxnSpPr>
          <p:cNvPr id="165" name="Straight Arrow Connector 164"/>
          <p:cNvCxnSpPr>
            <a:stCxn id="23" idx="2"/>
            <a:endCxn id="156" idx="0"/>
          </p:cNvCxnSpPr>
          <p:nvPr/>
        </p:nvCxnSpPr>
        <p:spPr>
          <a:xfrm flipH="1">
            <a:off x="2007236" y="2243667"/>
            <a:ext cx="0" cy="210892"/>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66" name="Straight Arrow Connector 165"/>
          <p:cNvCxnSpPr/>
          <p:nvPr/>
        </p:nvCxnSpPr>
        <p:spPr>
          <a:xfrm flipH="1">
            <a:off x="2004140" y="3206067"/>
            <a:ext cx="0" cy="210892"/>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6" name="Group 5"/>
          <p:cNvGrpSpPr/>
          <p:nvPr/>
        </p:nvGrpSpPr>
        <p:grpSpPr>
          <a:xfrm>
            <a:off x="3640769" y="2963420"/>
            <a:ext cx="2892675" cy="742305"/>
            <a:chOff x="3640769" y="2963420"/>
            <a:chExt cx="2892675" cy="742305"/>
          </a:xfrm>
        </p:grpSpPr>
        <p:sp>
          <p:nvSpPr>
            <p:cNvPr id="53" name="Rectangle 52"/>
            <p:cNvSpPr/>
            <p:nvPr/>
          </p:nvSpPr>
          <p:spPr>
            <a:xfrm>
              <a:off x="5371231" y="2963420"/>
              <a:ext cx="701318" cy="742305"/>
            </a:xfrm>
            <a:prstGeom prst="rect">
              <a:avLst/>
            </a:prstGeom>
            <a:noFill/>
            <a:ln w="25400">
              <a:solidFill>
                <a:schemeClr val="accent4">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0" name="Straight Arrow Connector 59"/>
            <p:cNvCxnSpPr/>
            <p:nvPr/>
          </p:nvCxnSpPr>
          <p:spPr>
            <a:xfrm>
              <a:off x="3640769" y="3091936"/>
              <a:ext cx="1552975" cy="895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55" idx="3"/>
            </p:cNvCxnSpPr>
            <p:nvPr/>
          </p:nvCxnSpPr>
          <p:spPr>
            <a:xfrm>
              <a:off x="6257896" y="3091936"/>
              <a:ext cx="27554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5370463" y="2963420"/>
              <a:ext cx="695676" cy="646331"/>
            </a:xfrm>
            <a:prstGeom prst="rect">
              <a:avLst/>
            </a:prstGeom>
            <a:noFill/>
          </p:spPr>
          <p:txBody>
            <a:bodyPr wrap="square" rtlCol="0">
              <a:spAutoFit/>
            </a:bodyPr>
            <a:lstStyle/>
            <a:p>
              <a:pPr algn="ctr"/>
              <a:r>
                <a:rPr lang="en-US" sz="1200" b="1" dirty="0" err="1" smtClean="0">
                  <a:solidFill>
                    <a:schemeClr val="accent4">
                      <a:lumMod val="75000"/>
                    </a:schemeClr>
                  </a:solidFill>
                </a:rPr>
                <a:t>Ephem.sym</a:t>
              </a:r>
              <a:r>
                <a:rPr lang="en-US" sz="1200" b="1" dirty="0">
                  <a:solidFill>
                    <a:schemeClr val="accent4">
                      <a:lumMod val="75000"/>
                    </a:schemeClr>
                  </a:solidFill>
                </a:rPr>
                <a:t>.</a:t>
              </a:r>
              <a:r>
                <a:rPr lang="en-US" sz="1200" b="1" dirty="0" smtClean="0">
                  <a:solidFill>
                    <a:schemeClr val="accent4">
                      <a:lumMod val="75000"/>
                    </a:schemeClr>
                  </a:solidFill>
                </a:rPr>
                <a:t> key</a:t>
              </a:r>
              <a:endParaRPr lang="en-US" sz="1200" b="1" dirty="0">
                <a:solidFill>
                  <a:schemeClr val="accent4">
                    <a:lumMod val="75000"/>
                  </a:schemeClr>
                </a:solidFill>
              </a:endParaRPr>
            </a:p>
          </p:txBody>
        </p:sp>
      </p:grpSp>
      <p:grpSp>
        <p:nvGrpSpPr>
          <p:cNvPr id="24" name="Group 23"/>
          <p:cNvGrpSpPr/>
          <p:nvPr/>
        </p:nvGrpSpPr>
        <p:grpSpPr>
          <a:xfrm>
            <a:off x="3451561" y="3609751"/>
            <a:ext cx="3247833" cy="2007190"/>
            <a:chOff x="3451561" y="3609751"/>
            <a:chExt cx="3247833" cy="2007190"/>
          </a:xfrm>
        </p:grpSpPr>
        <p:cxnSp>
          <p:nvCxnSpPr>
            <p:cNvPr id="120" name="Straight Connector 119"/>
            <p:cNvCxnSpPr>
              <a:stCxn id="52" idx="0"/>
            </p:cNvCxnSpPr>
            <p:nvPr/>
          </p:nvCxnSpPr>
          <p:spPr>
            <a:xfrm flipV="1">
              <a:off x="5721122" y="4605916"/>
              <a:ext cx="6972" cy="268720"/>
            </a:xfrm>
            <a:prstGeom prst="line">
              <a:avLst/>
            </a:prstGeom>
            <a:ln>
              <a:solidFill>
                <a:schemeClr val="accent4">
                  <a:lumMod val="75000"/>
                </a:schemeClr>
              </a:solidFill>
              <a:prstDash val="sysDash"/>
            </a:ln>
          </p:spPr>
          <p:style>
            <a:lnRef idx="2">
              <a:schemeClr val="accent1"/>
            </a:lnRef>
            <a:fillRef idx="0">
              <a:schemeClr val="accent1"/>
            </a:fillRef>
            <a:effectRef idx="1">
              <a:schemeClr val="accent1"/>
            </a:effectRef>
            <a:fontRef idx="minor">
              <a:schemeClr val="tx1"/>
            </a:fontRef>
          </p:style>
        </p:cxnSp>
        <p:grpSp>
          <p:nvGrpSpPr>
            <p:cNvPr id="18" name="Group 17"/>
            <p:cNvGrpSpPr/>
            <p:nvPr/>
          </p:nvGrpSpPr>
          <p:grpSpPr>
            <a:xfrm>
              <a:off x="3451561" y="3609751"/>
              <a:ext cx="3247833" cy="2007190"/>
              <a:chOff x="3451561" y="3609751"/>
              <a:chExt cx="3247833" cy="2007190"/>
            </a:xfrm>
          </p:grpSpPr>
          <p:sp>
            <p:nvSpPr>
              <p:cNvPr id="50" name="Rectangle 49"/>
              <p:cNvSpPr/>
              <p:nvPr/>
            </p:nvSpPr>
            <p:spPr>
              <a:xfrm>
                <a:off x="5497138" y="4978384"/>
                <a:ext cx="454941" cy="536239"/>
              </a:xfrm>
              <a:prstGeom prst="rect">
                <a:avLst/>
              </a:prstGeom>
              <a:noFill/>
              <a:ln w="25400">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5475213" y="4904727"/>
                <a:ext cx="454941" cy="646331"/>
              </a:xfrm>
              <a:prstGeom prst="rect">
                <a:avLst/>
              </a:prstGeom>
              <a:noFill/>
            </p:spPr>
            <p:txBody>
              <a:bodyPr wrap="square" rIns="0" rtlCol="0">
                <a:spAutoFit/>
              </a:bodyPr>
              <a:lstStyle/>
              <a:p>
                <a:r>
                  <a:rPr lang="en-US" sz="1200" b="1" dirty="0" smtClean="0">
                    <a:solidFill>
                      <a:schemeClr val="accent6">
                        <a:lumMod val="75000"/>
                      </a:schemeClr>
                    </a:solidFill>
                  </a:rPr>
                  <a:t>Cred. enc. key</a:t>
                </a:r>
                <a:endParaRPr lang="en-US" sz="1200" b="1" dirty="0">
                  <a:solidFill>
                    <a:schemeClr val="accent6">
                      <a:lumMod val="75000"/>
                    </a:schemeClr>
                  </a:solidFill>
                </a:endParaRPr>
              </a:p>
            </p:txBody>
          </p:sp>
          <p:cxnSp>
            <p:nvCxnSpPr>
              <p:cNvPr id="126" name="Straight Connector 125"/>
              <p:cNvCxnSpPr/>
              <p:nvPr/>
            </p:nvCxnSpPr>
            <p:spPr>
              <a:xfrm flipH="1">
                <a:off x="5952079" y="5358222"/>
                <a:ext cx="747315" cy="0"/>
              </a:xfrm>
              <a:prstGeom prst="line">
                <a:avLst/>
              </a:prstGeom>
              <a:ln>
                <a:solidFill>
                  <a:schemeClr val="accent6">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flipH="1">
                <a:off x="3451561" y="5357811"/>
                <a:ext cx="2042383" cy="411"/>
              </a:xfrm>
              <a:prstGeom prst="line">
                <a:avLst/>
              </a:prstGeom>
              <a:ln>
                <a:solidFill>
                  <a:schemeClr val="accent6">
                    <a:lumMod val="75000"/>
                  </a:schemeClr>
                </a:solidFill>
                <a:prstDash val="sysDash"/>
              </a:ln>
            </p:spPr>
            <p:style>
              <a:lnRef idx="2">
                <a:schemeClr val="accent1"/>
              </a:lnRef>
              <a:fillRef idx="0">
                <a:schemeClr val="accent1"/>
              </a:fillRef>
              <a:effectRef idx="1">
                <a:schemeClr val="accent1"/>
              </a:effectRef>
              <a:fontRef idx="minor">
                <a:schemeClr val="tx1"/>
              </a:fontRef>
            </p:style>
          </p:cxnSp>
          <p:sp>
            <p:nvSpPr>
              <p:cNvPr id="52" name="Rectangle 51"/>
              <p:cNvSpPr/>
              <p:nvPr/>
            </p:nvSpPr>
            <p:spPr>
              <a:xfrm>
                <a:off x="5370463" y="4874636"/>
                <a:ext cx="701318" cy="742305"/>
              </a:xfrm>
              <a:prstGeom prst="rect">
                <a:avLst/>
              </a:prstGeom>
              <a:noFill/>
              <a:ln w="25400">
                <a:solidFill>
                  <a:schemeClr val="accent4">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4" name="Straight Arrow Connector 63"/>
              <p:cNvCxnSpPr/>
              <p:nvPr/>
            </p:nvCxnSpPr>
            <p:spPr>
              <a:xfrm flipH="1" flipV="1">
                <a:off x="6071781" y="5239424"/>
                <a:ext cx="461663" cy="636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52" idx="1"/>
              </p:cNvCxnSpPr>
              <p:nvPr/>
            </p:nvCxnSpPr>
            <p:spPr>
              <a:xfrm flipH="1" flipV="1">
                <a:off x="3640769" y="5239424"/>
                <a:ext cx="1729694"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6072549" y="3609751"/>
                <a:ext cx="626845" cy="0"/>
              </a:xfrm>
              <a:prstGeom prst="line">
                <a:avLst/>
              </a:prstGeom>
              <a:ln>
                <a:solidFill>
                  <a:schemeClr val="accent4">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flipH="1">
                <a:off x="6696573" y="3609751"/>
                <a:ext cx="2821" cy="996165"/>
              </a:xfrm>
              <a:prstGeom prst="line">
                <a:avLst/>
              </a:prstGeom>
              <a:ln>
                <a:solidFill>
                  <a:schemeClr val="accent4">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flipH="1">
                <a:off x="5728094" y="4605916"/>
                <a:ext cx="968480" cy="0"/>
              </a:xfrm>
              <a:prstGeom prst="line">
                <a:avLst/>
              </a:prstGeom>
              <a:ln>
                <a:solidFill>
                  <a:schemeClr val="accent4">
                    <a:lumMod val="75000"/>
                  </a:schemeClr>
                </a:solidFill>
                <a:prstDash val="sysDash"/>
              </a:ln>
            </p:spPr>
            <p:style>
              <a:lnRef idx="2">
                <a:schemeClr val="accent1"/>
              </a:lnRef>
              <a:fillRef idx="0">
                <a:schemeClr val="accent1"/>
              </a:fillRef>
              <a:effectRef idx="1">
                <a:schemeClr val="accent1"/>
              </a:effectRef>
              <a:fontRef idx="minor">
                <a:schemeClr val="tx1"/>
              </a:fontRef>
            </p:style>
          </p:cxnSp>
          <p:sp>
            <p:nvSpPr>
              <p:cNvPr id="167" name="TextBox 166"/>
              <p:cNvSpPr txBox="1"/>
              <p:nvPr/>
            </p:nvSpPr>
            <p:spPr>
              <a:xfrm>
                <a:off x="5569745" y="4316128"/>
                <a:ext cx="943338" cy="276999"/>
              </a:xfrm>
              <a:prstGeom prst="rect">
                <a:avLst/>
              </a:prstGeom>
              <a:noFill/>
              <a:ln>
                <a:noFill/>
              </a:ln>
            </p:spPr>
            <p:txBody>
              <a:bodyPr wrap="square" rtlCol="0">
                <a:spAutoFit/>
              </a:bodyPr>
              <a:lstStyle/>
              <a:p>
                <a:pPr algn="ctr"/>
                <a:r>
                  <a:rPr lang="en-US" sz="1200" b="1" dirty="0" smtClean="0">
                    <a:solidFill>
                      <a:schemeClr val="accent4">
                        <a:lumMod val="75000"/>
                      </a:schemeClr>
                    </a:solidFill>
                  </a:rPr>
                  <a:t>Encryption</a:t>
                </a:r>
                <a:endParaRPr lang="en-US" sz="1200" b="1" dirty="0">
                  <a:solidFill>
                    <a:schemeClr val="accent4">
                      <a:lumMod val="75000"/>
                    </a:schemeClr>
                  </a:solidFill>
                </a:endParaRPr>
              </a:p>
            </p:txBody>
          </p:sp>
        </p:grpSp>
      </p:grpSp>
      <p:sp>
        <p:nvSpPr>
          <p:cNvPr id="87" name="Rectangle 86"/>
          <p:cNvSpPr/>
          <p:nvPr/>
        </p:nvSpPr>
        <p:spPr>
          <a:xfrm>
            <a:off x="1596854" y="4754411"/>
            <a:ext cx="1854707" cy="972178"/>
          </a:xfrm>
          <a:prstGeom prst="rect">
            <a:avLst/>
          </a:prstGeom>
          <a:noFill/>
          <a:ln w="25400">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TextBox 88"/>
          <p:cNvSpPr txBox="1"/>
          <p:nvPr/>
        </p:nvSpPr>
        <p:spPr>
          <a:xfrm>
            <a:off x="1577898" y="4714367"/>
            <a:ext cx="1854707" cy="276999"/>
          </a:xfrm>
          <a:prstGeom prst="rect">
            <a:avLst/>
          </a:prstGeom>
          <a:noFill/>
        </p:spPr>
        <p:txBody>
          <a:bodyPr wrap="square" rIns="0" rtlCol="0">
            <a:spAutoFit/>
          </a:bodyPr>
          <a:lstStyle/>
          <a:p>
            <a:pPr algn="ctr"/>
            <a:r>
              <a:rPr lang="en-US" sz="1200" b="1" dirty="0" smtClean="0">
                <a:solidFill>
                  <a:schemeClr val="accent6">
                    <a:lumMod val="75000"/>
                  </a:schemeClr>
                </a:solidFill>
              </a:rPr>
              <a:t>Encrypted credentials</a:t>
            </a:r>
            <a:endParaRPr lang="en-US" sz="1200" b="1" dirty="0">
              <a:solidFill>
                <a:schemeClr val="accent6">
                  <a:lumMod val="75000"/>
                </a:schemeClr>
              </a:solidFill>
            </a:endParaRPr>
          </a:p>
        </p:txBody>
      </p:sp>
      <p:sp>
        <p:nvSpPr>
          <p:cNvPr id="90" name="Rectangle 89"/>
          <p:cNvSpPr/>
          <p:nvPr/>
        </p:nvSpPr>
        <p:spPr>
          <a:xfrm>
            <a:off x="1724033" y="5098076"/>
            <a:ext cx="454941" cy="53623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TextBox 93"/>
          <p:cNvSpPr txBox="1"/>
          <p:nvPr/>
        </p:nvSpPr>
        <p:spPr>
          <a:xfrm>
            <a:off x="1684593" y="5206349"/>
            <a:ext cx="563446" cy="276999"/>
          </a:xfrm>
          <a:prstGeom prst="rect">
            <a:avLst/>
          </a:prstGeom>
          <a:noFill/>
        </p:spPr>
        <p:txBody>
          <a:bodyPr wrap="square" rtlCol="0">
            <a:spAutoFit/>
          </a:bodyPr>
          <a:lstStyle/>
          <a:p>
            <a:r>
              <a:rPr lang="en-US" sz="1200" dirty="0" smtClean="0"/>
              <a:t>Cred1</a:t>
            </a:r>
            <a:endParaRPr lang="en-US" sz="1200" dirty="0"/>
          </a:p>
        </p:txBody>
      </p:sp>
      <p:sp>
        <p:nvSpPr>
          <p:cNvPr id="96" name="Rectangle 95"/>
          <p:cNvSpPr/>
          <p:nvPr/>
        </p:nvSpPr>
        <p:spPr>
          <a:xfrm>
            <a:off x="2302385" y="5100604"/>
            <a:ext cx="454941" cy="53623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TextBox 96"/>
          <p:cNvSpPr txBox="1"/>
          <p:nvPr/>
        </p:nvSpPr>
        <p:spPr>
          <a:xfrm>
            <a:off x="2262945" y="5208877"/>
            <a:ext cx="563446" cy="276999"/>
          </a:xfrm>
          <a:prstGeom prst="rect">
            <a:avLst/>
          </a:prstGeom>
          <a:noFill/>
        </p:spPr>
        <p:txBody>
          <a:bodyPr wrap="square" rtlCol="0">
            <a:spAutoFit/>
          </a:bodyPr>
          <a:lstStyle/>
          <a:p>
            <a:r>
              <a:rPr lang="en-US" sz="1200" dirty="0" smtClean="0"/>
              <a:t>Cred2</a:t>
            </a:r>
            <a:endParaRPr lang="en-US" sz="1200" dirty="0"/>
          </a:p>
        </p:txBody>
      </p:sp>
      <p:sp>
        <p:nvSpPr>
          <p:cNvPr id="99" name="Rectangle 98"/>
          <p:cNvSpPr/>
          <p:nvPr/>
        </p:nvSpPr>
        <p:spPr>
          <a:xfrm>
            <a:off x="2880737" y="5103132"/>
            <a:ext cx="454941" cy="53623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TextBox 99"/>
          <p:cNvSpPr txBox="1"/>
          <p:nvPr/>
        </p:nvSpPr>
        <p:spPr>
          <a:xfrm>
            <a:off x="2841297" y="5211405"/>
            <a:ext cx="563446" cy="276999"/>
          </a:xfrm>
          <a:prstGeom prst="rect">
            <a:avLst/>
          </a:prstGeom>
          <a:noFill/>
        </p:spPr>
        <p:txBody>
          <a:bodyPr wrap="square" rtlCol="0">
            <a:spAutoFit/>
          </a:bodyPr>
          <a:lstStyle/>
          <a:p>
            <a:r>
              <a:rPr lang="en-US" sz="1200" dirty="0" smtClean="0"/>
              <a:t>Cred3</a:t>
            </a:r>
            <a:endParaRPr lang="en-US" sz="1200" dirty="0"/>
          </a:p>
        </p:txBody>
      </p:sp>
      <p:sp>
        <p:nvSpPr>
          <p:cNvPr id="102" name="TextBox 101"/>
          <p:cNvSpPr txBox="1"/>
          <p:nvPr/>
        </p:nvSpPr>
        <p:spPr>
          <a:xfrm>
            <a:off x="1372244" y="1277274"/>
            <a:ext cx="2239006" cy="369332"/>
          </a:xfrm>
          <a:prstGeom prst="rect">
            <a:avLst/>
          </a:prstGeom>
          <a:noFill/>
        </p:spPr>
        <p:txBody>
          <a:bodyPr wrap="square" rtlCol="0">
            <a:spAutoFit/>
          </a:bodyPr>
          <a:lstStyle/>
          <a:p>
            <a:pPr algn="ctr"/>
            <a:r>
              <a:rPr lang="en-US" dirty="0" smtClean="0"/>
              <a:t>TEE (Secure OS)</a:t>
            </a:r>
            <a:endParaRPr lang="en-US" dirty="0"/>
          </a:p>
        </p:txBody>
      </p:sp>
      <p:grpSp>
        <p:nvGrpSpPr>
          <p:cNvPr id="40" name="Group 39"/>
          <p:cNvGrpSpPr/>
          <p:nvPr/>
        </p:nvGrpSpPr>
        <p:grpSpPr>
          <a:xfrm>
            <a:off x="2427100" y="2401508"/>
            <a:ext cx="3735382" cy="1897114"/>
            <a:chOff x="2427100" y="2401508"/>
            <a:chExt cx="3735382" cy="1897114"/>
          </a:xfrm>
        </p:grpSpPr>
        <p:sp>
          <p:nvSpPr>
            <p:cNvPr id="54" name="Rectangle 53"/>
            <p:cNvSpPr/>
            <p:nvPr/>
          </p:nvSpPr>
          <p:spPr>
            <a:xfrm>
              <a:off x="5267009" y="2862445"/>
              <a:ext cx="895473" cy="928104"/>
            </a:xfrm>
            <a:prstGeom prst="rect">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5263105" y="2401508"/>
              <a:ext cx="895473" cy="378930"/>
            </a:xfrm>
            <a:prstGeom prst="rect">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6" name="Straight Connector 75"/>
            <p:cNvCxnSpPr>
              <a:stCxn id="27" idx="3"/>
            </p:cNvCxnSpPr>
            <p:nvPr/>
          </p:nvCxnSpPr>
          <p:spPr>
            <a:xfrm>
              <a:off x="2427100" y="3696658"/>
              <a:ext cx="2578194" cy="0"/>
            </a:xfrm>
            <a:prstGeom prst="line">
              <a:avLst/>
            </a:prstGeom>
            <a:ln>
              <a:solidFill>
                <a:schemeClr val="accent3">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V="1">
              <a:off x="5005294" y="2592295"/>
              <a:ext cx="0" cy="1104363"/>
            </a:xfrm>
            <a:prstGeom prst="line">
              <a:avLst/>
            </a:prstGeom>
            <a:ln>
              <a:solidFill>
                <a:schemeClr val="accent3">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a:endCxn id="56" idx="1"/>
            </p:cNvCxnSpPr>
            <p:nvPr/>
          </p:nvCxnSpPr>
          <p:spPr>
            <a:xfrm flipV="1">
              <a:off x="5005294" y="2590973"/>
              <a:ext cx="257811" cy="1321"/>
            </a:xfrm>
            <a:prstGeom prst="line">
              <a:avLst/>
            </a:prstGeom>
            <a:ln>
              <a:solidFill>
                <a:schemeClr val="accent3">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54" idx="1"/>
            </p:cNvCxnSpPr>
            <p:nvPr/>
          </p:nvCxnSpPr>
          <p:spPr>
            <a:xfrm flipH="1">
              <a:off x="5005294" y="3326497"/>
              <a:ext cx="261715" cy="5385"/>
            </a:xfrm>
            <a:prstGeom prst="line">
              <a:avLst/>
            </a:prstGeom>
            <a:ln>
              <a:solidFill>
                <a:schemeClr val="accent3">
                  <a:lumMod val="75000"/>
                </a:schemeClr>
              </a:solidFill>
              <a:prstDash val="sysDash"/>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943717" y="4067790"/>
              <a:ext cx="836707" cy="230832"/>
            </a:xfrm>
            <a:prstGeom prst="rect">
              <a:avLst/>
            </a:prstGeom>
            <a:solidFill>
              <a:schemeClr val="bg1"/>
            </a:solidFill>
          </p:spPr>
          <p:txBody>
            <a:bodyPr wrap="square" tIns="0" rtlCol="0">
              <a:spAutoFit/>
            </a:bodyPr>
            <a:lstStyle/>
            <a:p>
              <a:pPr algn="r"/>
              <a:r>
                <a:rPr lang="en-US" sz="1200" b="1" dirty="0">
                  <a:solidFill>
                    <a:schemeClr val="accent3">
                      <a:lumMod val="75000"/>
                    </a:schemeClr>
                  </a:solidFill>
                </a:rPr>
                <a:t>S</a:t>
              </a:r>
              <a:r>
                <a:rPr lang="en-US" sz="1200" b="1" dirty="0" smtClean="0">
                  <a:solidFill>
                    <a:schemeClr val="accent3">
                      <a:lumMod val="75000"/>
                    </a:schemeClr>
                  </a:solidFill>
                </a:rPr>
                <a:t>ignature</a:t>
              </a:r>
              <a:endParaRPr lang="en-US" sz="1200" b="1" dirty="0">
                <a:solidFill>
                  <a:schemeClr val="accent3">
                    <a:lumMod val="75000"/>
                  </a:schemeClr>
                </a:solidFill>
              </a:endParaRPr>
            </a:p>
          </p:txBody>
        </p:sp>
        <p:sp>
          <p:nvSpPr>
            <p:cNvPr id="92" name="TextBox 91"/>
            <p:cNvSpPr txBox="1"/>
            <p:nvPr/>
          </p:nvSpPr>
          <p:spPr>
            <a:xfrm>
              <a:off x="5260583" y="2470902"/>
              <a:ext cx="852950" cy="230832"/>
            </a:xfrm>
            <a:prstGeom prst="rect">
              <a:avLst/>
            </a:prstGeom>
            <a:noFill/>
          </p:spPr>
          <p:txBody>
            <a:bodyPr wrap="square" tIns="0" rtlCol="0">
              <a:spAutoFit/>
            </a:bodyPr>
            <a:lstStyle/>
            <a:p>
              <a:pPr algn="r"/>
              <a:r>
                <a:rPr lang="en-US" sz="1200" b="1" dirty="0" smtClean="0">
                  <a:solidFill>
                    <a:schemeClr val="accent3">
                      <a:lumMod val="75000"/>
                    </a:schemeClr>
                  </a:solidFill>
                </a:rPr>
                <a:t>Record ID</a:t>
              </a:r>
              <a:endParaRPr lang="en-US" sz="1200" b="1" dirty="0">
                <a:solidFill>
                  <a:schemeClr val="accent3">
                    <a:lumMod val="75000"/>
                  </a:schemeClr>
                </a:solidFill>
              </a:endParaRPr>
            </a:p>
          </p:txBody>
        </p:sp>
        <p:cxnSp>
          <p:nvCxnSpPr>
            <p:cNvPr id="29" name="Curved Connector 28"/>
            <p:cNvCxnSpPr/>
            <p:nvPr/>
          </p:nvCxnSpPr>
          <p:spPr>
            <a:xfrm rot="5400000">
              <a:off x="5271841" y="3889170"/>
              <a:ext cx="323921" cy="126676"/>
            </a:xfrm>
            <a:prstGeom prst="curvedConnector3">
              <a:avLst/>
            </a:prstGeom>
            <a:ln w="12700">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194243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36" y="274638"/>
            <a:ext cx="8686800" cy="1143000"/>
          </a:xfrm>
        </p:spPr>
        <p:txBody>
          <a:bodyPr>
            <a:normAutofit fontScale="90000"/>
          </a:bodyPr>
          <a:lstStyle/>
          <a:p>
            <a:r>
              <a:rPr lang="en-US" dirty="0" smtClean="0"/>
              <a:t>Using a biometric sample to regenerate the device authentication credential</a:t>
            </a:r>
            <a:endParaRPr lang="en-US" dirty="0"/>
          </a:p>
        </p:txBody>
      </p:sp>
      <p:sp>
        <p:nvSpPr>
          <p:cNvPr id="3" name="Content Placeholder 2"/>
          <p:cNvSpPr>
            <a:spLocks noGrp="1"/>
          </p:cNvSpPr>
          <p:nvPr>
            <p:ph idx="1"/>
          </p:nvPr>
        </p:nvSpPr>
        <p:spPr>
          <a:xfrm>
            <a:off x="457200" y="1805614"/>
            <a:ext cx="8229600" cy="4525963"/>
          </a:xfrm>
        </p:spPr>
        <p:txBody>
          <a:bodyPr>
            <a:normAutofit fontScale="85000" lnSpcReduction="20000"/>
          </a:bodyPr>
          <a:lstStyle/>
          <a:p>
            <a:r>
              <a:rPr lang="en-US" dirty="0" smtClean="0"/>
              <a:t>A consistent biometric key can be regenerated from helper data and varying but genuine biometric samples using error correction techniques</a:t>
            </a:r>
          </a:p>
          <a:p>
            <a:r>
              <a:rPr lang="en-US" dirty="0"/>
              <a:t>The biometric key </a:t>
            </a:r>
            <a:r>
              <a:rPr lang="en-US" dirty="0" smtClean="0"/>
              <a:t>can then be used </a:t>
            </a:r>
            <a:r>
              <a:rPr lang="en-US" dirty="0"/>
              <a:t>instead of the </a:t>
            </a:r>
            <a:r>
              <a:rPr lang="en-US" dirty="0" smtClean="0"/>
              <a:t>PIN to regenerate the authentication credential and activate the derived credentials</a:t>
            </a:r>
          </a:p>
          <a:p>
            <a:r>
              <a:rPr lang="en-US" dirty="0" smtClean="0"/>
              <a:t>Biometric privacy:</a:t>
            </a:r>
          </a:p>
          <a:p>
            <a:pPr marL="971550" lvl="1" indent="-514350">
              <a:buFont typeface="+mj-lt"/>
              <a:buAutoNum type="arabicPeriod"/>
            </a:pPr>
            <a:r>
              <a:rPr lang="en-US" dirty="0" smtClean="0"/>
              <a:t>No biometric info has to be stored in the device  (the helper data is stored in the protocredential but reveals no biometric info to an adversary who captures the device)</a:t>
            </a:r>
          </a:p>
          <a:p>
            <a:pPr marL="971550" lvl="1" indent="-514350">
              <a:buFont typeface="+mj-lt"/>
              <a:buAutoNum type="arabicPeriod"/>
            </a:pPr>
            <a:r>
              <a:rPr lang="en-US" dirty="0" smtClean="0"/>
              <a:t>The Trusted UI feature of the TEE protects the biometric sample against being intercepted or phished by malware</a:t>
            </a:r>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11</a:t>
            </a:fld>
            <a:endParaRPr lang="en-US"/>
          </a:p>
        </p:txBody>
      </p:sp>
    </p:spTree>
    <p:extLst>
      <p:ext uri="{BB962C8B-B14F-4D97-AF65-F5344CB8AC3E}">
        <p14:creationId xmlns:p14="http://schemas.microsoft.com/office/powerpoint/2010/main" val="14745019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Combining virtual and physical</a:t>
            </a:r>
            <a:br>
              <a:rPr lang="en-US" dirty="0" smtClean="0"/>
            </a:br>
            <a:r>
              <a:rPr lang="en-US" dirty="0" smtClean="0"/>
              <a:t>tamper resistance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Virtual and physical tamper resistance have overlapping but distinct security postures</a:t>
            </a:r>
          </a:p>
          <a:p>
            <a:r>
              <a:rPr lang="en-US" dirty="0" smtClean="0"/>
              <a:t>Therefore the security posture of the combination of virtual and physical tamper resistance is stronger than the security posture of either virtual or physical tamper resistance alone</a:t>
            </a:r>
          </a:p>
          <a:p>
            <a:r>
              <a:rPr lang="en-US" dirty="0" smtClean="0"/>
              <a:t>It makes sense to provide virtual tamper resistance for a TEE that features physical tamper resistance either by itself or in conjunction with a Secure Element</a:t>
            </a:r>
            <a:endParaRPr lang="en-US" dirty="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12</a:t>
            </a:fld>
            <a:endParaRPr lang="en-US"/>
          </a:p>
        </p:txBody>
      </p:sp>
    </p:spTree>
    <p:extLst>
      <p:ext uri="{BB962C8B-B14F-4D97-AF65-F5344CB8AC3E}">
        <p14:creationId xmlns:p14="http://schemas.microsoft.com/office/powerpoint/2010/main" val="25397883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Secure NFC payment options</a:t>
            </a:r>
            <a:br>
              <a:rPr lang="en-US" dirty="0" smtClean="0"/>
            </a:br>
            <a:r>
              <a:rPr lang="en-US" dirty="0" smtClean="0"/>
              <a:t>using</a:t>
            </a:r>
            <a:r>
              <a:rPr lang="en-US" dirty="0" smtClean="0"/>
              <a:t> a </a:t>
            </a:r>
            <a:r>
              <a:rPr lang="en-US" dirty="0"/>
              <a:t>TEE</a:t>
            </a:r>
          </a:p>
        </p:txBody>
      </p:sp>
      <p:sp>
        <p:nvSpPr>
          <p:cNvPr id="3" name="Content Placeholder 2"/>
          <p:cNvSpPr>
            <a:spLocks noGrp="1"/>
          </p:cNvSpPr>
          <p:nvPr>
            <p:ph idx="1"/>
          </p:nvPr>
        </p:nvSpPr>
        <p:spPr>
          <a:xfrm>
            <a:off x="457200" y="1721136"/>
            <a:ext cx="8229600" cy="4525963"/>
          </a:xfrm>
        </p:spPr>
        <p:txBody>
          <a:bodyPr>
            <a:normAutofit fontScale="77500" lnSpcReduction="20000"/>
          </a:bodyPr>
          <a:lstStyle/>
          <a:p>
            <a:pPr marL="514350" indent="-514350">
              <a:buFont typeface="+mj-lt"/>
              <a:buAutoNum type="arabicPeriod"/>
            </a:pPr>
            <a:r>
              <a:rPr lang="en-US" dirty="0" smtClean="0"/>
              <a:t>Derived </a:t>
            </a:r>
            <a:r>
              <a:rPr lang="en-US" dirty="0" smtClean="0"/>
              <a:t>payment credentials </a:t>
            </a:r>
            <a:r>
              <a:rPr lang="en-US" dirty="0" smtClean="0"/>
              <a:t>stored by </a:t>
            </a:r>
            <a:r>
              <a:rPr lang="en-US" dirty="0" smtClean="0"/>
              <a:t>the TEE </a:t>
            </a:r>
            <a:r>
              <a:rPr lang="en-US" dirty="0" smtClean="0"/>
              <a:t>in a </a:t>
            </a:r>
            <a:r>
              <a:rPr lang="en-US" dirty="0" smtClean="0"/>
              <a:t>SE</a:t>
            </a:r>
          </a:p>
          <a:p>
            <a:pPr marL="914400" lvl="1" indent="-514350"/>
            <a:r>
              <a:rPr lang="en-US" dirty="0"/>
              <a:t>SE provides physical tamper resistance</a:t>
            </a:r>
          </a:p>
          <a:p>
            <a:pPr marL="914400" lvl="1" indent="-514350"/>
            <a:r>
              <a:rPr lang="en-US" dirty="0"/>
              <a:t>Trusted UI of TEE protects </a:t>
            </a:r>
            <a:r>
              <a:rPr lang="en-US" dirty="0" smtClean="0"/>
              <a:t>PIN or biometric sample </a:t>
            </a:r>
            <a:r>
              <a:rPr lang="en-US" dirty="0"/>
              <a:t>against being </a:t>
            </a:r>
            <a:r>
              <a:rPr lang="en-US" dirty="0" smtClean="0"/>
              <a:t>intercepted or phished </a:t>
            </a:r>
            <a:r>
              <a:rPr lang="en-US" dirty="0"/>
              <a:t>by malware</a:t>
            </a:r>
          </a:p>
          <a:p>
            <a:pPr marL="914400" lvl="1" indent="-514350"/>
            <a:r>
              <a:rPr lang="en-US" dirty="0"/>
              <a:t>V</a:t>
            </a:r>
            <a:r>
              <a:rPr lang="en-US" dirty="0" smtClean="0"/>
              <a:t>irtual </a:t>
            </a:r>
            <a:r>
              <a:rPr lang="en-US" dirty="0"/>
              <a:t>tamper resistance can be added to maximize security against physical capture</a:t>
            </a:r>
            <a:endParaRPr lang="en-US" dirty="0" smtClean="0"/>
          </a:p>
          <a:p>
            <a:pPr marL="514350" indent="-514350">
              <a:buFont typeface="+mj-lt"/>
              <a:buAutoNum type="arabicPeriod"/>
            </a:pPr>
            <a:r>
              <a:rPr lang="en-US" dirty="0" smtClean="0"/>
              <a:t>Derived payment credentials stored in TEE</a:t>
            </a:r>
          </a:p>
          <a:p>
            <a:pPr marL="914400" lvl="1" indent="-514350"/>
            <a:r>
              <a:rPr lang="en-US" dirty="0" smtClean="0"/>
              <a:t>Virtual tamper resistance protects credentials against physical capture</a:t>
            </a:r>
          </a:p>
          <a:p>
            <a:pPr marL="914400" lvl="1" indent="-514350"/>
            <a:r>
              <a:rPr lang="en-US" dirty="0" smtClean="0"/>
              <a:t>Trusted UI </a:t>
            </a:r>
            <a:r>
              <a:rPr lang="en-US" dirty="0"/>
              <a:t>of TEE protects </a:t>
            </a:r>
            <a:r>
              <a:rPr lang="en-US" dirty="0" smtClean="0"/>
              <a:t>PIN or sample </a:t>
            </a:r>
            <a:r>
              <a:rPr lang="en-US" dirty="0"/>
              <a:t>against being </a:t>
            </a:r>
            <a:r>
              <a:rPr lang="en-US" dirty="0" smtClean="0"/>
              <a:t> intercepted or phished </a:t>
            </a:r>
            <a:r>
              <a:rPr lang="en-US" dirty="0"/>
              <a:t>by </a:t>
            </a:r>
            <a:r>
              <a:rPr lang="en-US" dirty="0" smtClean="0"/>
              <a:t>malware</a:t>
            </a:r>
          </a:p>
          <a:p>
            <a:pPr marL="0" indent="0">
              <a:buNone/>
            </a:pPr>
            <a:r>
              <a:rPr lang="en-US" b="1" dirty="0" smtClean="0">
                <a:solidFill>
                  <a:srgbClr val="FF0000"/>
                </a:solidFill>
              </a:rPr>
              <a:t>Option 2 provides a simpler implementation on a broader array of devices</a:t>
            </a:r>
          </a:p>
          <a:p>
            <a:pPr marL="857250" lvl="1" indent="-457200"/>
            <a:endParaRPr lang="en-US" dirty="0" smtClean="0"/>
          </a:p>
          <a:p>
            <a:pPr marL="514350" indent="-514350">
              <a:buFont typeface="+mj-lt"/>
              <a:buAutoNum type="arabicPeriod"/>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13</a:t>
            </a:fld>
            <a:endParaRPr lang="en-US"/>
          </a:p>
        </p:txBody>
      </p:sp>
    </p:spTree>
    <p:extLst>
      <p:ext uri="{BB962C8B-B14F-4D97-AF65-F5344CB8AC3E}">
        <p14:creationId xmlns:p14="http://schemas.microsoft.com/office/powerpoint/2010/main" val="29171717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Beyond derived credentials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TEE equipped with a protocredential can be used for many purposes:</a:t>
            </a:r>
          </a:p>
          <a:p>
            <a:r>
              <a:rPr lang="en-US" dirty="0" smtClean="0"/>
              <a:t>Implementation </a:t>
            </a:r>
            <a:r>
              <a:rPr lang="en-US" dirty="0"/>
              <a:t>of crypto module in TEE</a:t>
            </a:r>
          </a:p>
          <a:p>
            <a:r>
              <a:rPr lang="en-US" dirty="0" smtClean="0"/>
              <a:t>Effective data protection in a locked device without physical tamper resistance</a:t>
            </a:r>
            <a:endParaRPr lang="en-US" dirty="0"/>
          </a:p>
          <a:p>
            <a:r>
              <a:rPr lang="en-US" dirty="0"/>
              <a:t>Device authentication </a:t>
            </a:r>
            <a:r>
              <a:rPr lang="en-US" dirty="0" smtClean="0"/>
              <a:t>and containerization for EMM</a:t>
            </a:r>
            <a:endParaRPr lang="en-US" dirty="0"/>
          </a:p>
          <a:p>
            <a:r>
              <a:rPr lang="en-US" dirty="0"/>
              <a:t>Authentication of autonomous devices in a </a:t>
            </a:r>
            <a:r>
              <a:rPr lang="en-US" dirty="0" err="1"/>
              <a:t>cyberphysical</a:t>
            </a:r>
            <a:r>
              <a:rPr lang="en-US" dirty="0"/>
              <a:t> </a:t>
            </a:r>
            <a:r>
              <a:rPr lang="en-US" dirty="0" smtClean="0"/>
              <a:t>system, </a:t>
            </a:r>
            <a:r>
              <a:rPr lang="en-US" dirty="0"/>
              <a:t>u</a:t>
            </a:r>
            <a:r>
              <a:rPr lang="en-US" dirty="0" smtClean="0"/>
              <a:t>sing </a:t>
            </a:r>
            <a:r>
              <a:rPr lang="en-US" dirty="0"/>
              <a:t>a PUF instead of a biometric </a:t>
            </a:r>
            <a:r>
              <a:rPr lang="en-US" dirty="0" smtClean="0"/>
              <a:t>sample</a:t>
            </a:r>
            <a:endParaRPr lang="en-US" dirty="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14</a:t>
            </a:fld>
            <a:endParaRPr lang="en-US"/>
          </a:p>
        </p:txBody>
      </p:sp>
    </p:spTree>
    <p:extLst>
      <p:ext uri="{BB962C8B-B14F-4D97-AF65-F5344CB8AC3E}">
        <p14:creationId xmlns:p14="http://schemas.microsoft.com/office/powerpoint/2010/main" val="1491380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attention</a:t>
            </a:r>
            <a:endParaRPr lang="en-US" dirty="0"/>
          </a:p>
        </p:txBody>
      </p:sp>
      <p:sp>
        <p:nvSpPr>
          <p:cNvPr id="3" name="Content Placeholder 2"/>
          <p:cNvSpPr>
            <a:spLocks noGrp="1"/>
          </p:cNvSpPr>
          <p:nvPr>
            <p:ph idx="1"/>
          </p:nvPr>
        </p:nvSpPr>
        <p:spPr/>
        <p:txBody>
          <a:bodyPr/>
          <a:lstStyle/>
          <a:p>
            <a:r>
              <a:rPr lang="en-US" dirty="0" smtClean="0"/>
              <a:t>For additional information:</a:t>
            </a:r>
          </a:p>
          <a:p>
            <a:pPr lvl="1"/>
            <a:r>
              <a:rPr lang="en-US" dirty="0" smtClean="0"/>
              <a:t>Blog post at the conference site (</a:t>
            </a:r>
            <a:r>
              <a:rPr lang="en-US" dirty="0" err="1" smtClean="0"/>
              <a:t>teeseminar.org</a:t>
            </a:r>
            <a:r>
              <a:rPr lang="en-US" dirty="0" smtClean="0"/>
              <a:t>) and the Pomcor site (</a:t>
            </a:r>
            <a:r>
              <a:rPr lang="en-US" dirty="0" err="1" smtClean="0"/>
              <a:t>pomcor.com</a:t>
            </a:r>
            <a:r>
              <a:rPr lang="en-US" dirty="0" smtClean="0"/>
              <a:t>)</a:t>
            </a:r>
          </a:p>
          <a:p>
            <a:pPr lvl="1"/>
            <a:r>
              <a:rPr lang="en-US" dirty="0" smtClean="0"/>
              <a:t>Write to us at</a:t>
            </a:r>
          </a:p>
          <a:p>
            <a:pPr marL="457200" lvl="1" indent="0">
              <a:buNone/>
            </a:pPr>
            <a:r>
              <a:rPr lang="en-US" dirty="0"/>
              <a:t>	</a:t>
            </a:r>
            <a:r>
              <a:rPr lang="en-US" dirty="0" err="1" smtClean="0"/>
              <a:t>fcorella@pomcor.com</a:t>
            </a:r>
            <a:endParaRPr lang="en-US" dirty="0" smtClean="0"/>
          </a:p>
          <a:p>
            <a:pPr marL="457200" lvl="1" indent="0">
              <a:buNone/>
            </a:pPr>
            <a:r>
              <a:rPr lang="en-US" dirty="0"/>
              <a:t>	</a:t>
            </a:r>
            <a:r>
              <a:rPr lang="en-US" dirty="0" err="1" smtClean="0"/>
              <a:t>kplewison@pomcor.com</a:t>
            </a:r>
            <a:endParaRPr lang="en-US" dirty="0" smtClean="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15</a:t>
            </a:fld>
            <a:endParaRPr lang="en-US"/>
          </a:p>
        </p:txBody>
      </p:sp>
    </p:spTree>
    <p:extLst>
      <p:ext uri="{BB962C8B-B14F-4D97-AF65-F5344CB8AC3E}">
        <p14:creationId xmlns:p14="http://schemas.microsoft.com/office/powerpoint/2010/main" val="11286025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7198"/>
            <a:ext cx="8229600" cy="1143000"/>
          </a:xfrm>
        </p:spPr>
        <p:txBody>
          <a:bodyPr/>
          <a:lstStyle/>
          <a:p>
            <a:r>
              <a:rPr lang="en-US" dirty="0" smtClean="0"/>
              <a:t>Backup slides</a:t>
            </a:r>
            <a:endParaRPr lang="en-US" dirty="0"/>
          </a:p>
        </p:txBody>
      </p:sp>
      <p:sp>
        <p:nvSpPr>
          <p:cNvPr id="3" name="Content Placeholder 2"/>
          <p:cNvSpPr>
            <a:spLocks noGrp="1"/>
          </p:cNvSpPr>
          <p:nvPr>
            <p:ph idx="1"/>
          </p:nvPr>
        </p:nvSpPr>
        <p:spPr>
          <a:xfrm>
            <a:off x="457200" y="4307544"/>
            <a:ext cx="8686800" cy="2159897"/>
          </a:xfrm>
        </p:spPr>
        <p:txBody>
          <a:bodyPr>
            <a:normAutofit/>
          </a:bodyPr>
          <a:lstStyle/>
          <a:p>
            <a:r>
              <a:rPr lang="en-US" sz="2400" dirty="0" smtClean="0"/>
              <a:t>DSA credential and protocredential (slides 17-18)</a:t>
            </a:r>
          </a:p>
          <a:p>
            <a:r>
              <a:rPr lang="en-US" sz="2400" dirty="0" smtClean="0"/>
              <a:t>Security postures (slides 19-21)</a:t>
            </a:r>
          </a:p>
          <a:p>
            <a:r>
              <a:rPr lang="en-US" sz="2400" dirty="0" smtClean="0"/>
              <a:t>Device authentication alternatives (slides 22-23)</a:t>
            </a:r>
            <a:endParaRPr lang="en-US" sz="2400" dirty="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16</a:t>
            </a:fld>
            <a:endParaRPr lang="en-US"/>
          </a:p>
        </p:txBody>
      </p:sp>
    </p:spTree>
    <p:extLst>
      <p:ext uri="{BB962C8B-B14F-4D97-AF65-F5344CB8AC3E}">
        <p14:creationId xmlns:p14="http://schemas.microsoft.com/office/powerpoint/2010/main" val="7323418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900"/>
            <a:ext cx="8229600" cy="1143000"/>
          </a:xfrm>
        </p:spPr>
        <p:txBody>
          <a:bodyPr>
            <a:normAutofit/>
          </a:bodyPr>
          <a:lstStyle/>
          <a:p>
            <a:r>
              <a:rPr lang="en-US" sz="3200" dirty="0" smtClean="0"/>
              <a:t>Initial generation of a DSA credential and its corresponding protocredential</a:t>
            </a:r>
            <a:endParaRPr lang="en-US" sz="3200" dirty="0"/>
          </a:p>
        </p:txBody>
      </p:sp>
      <p:sp>
        <p:nvSpPr>
          <p:cNvPr id="3" name="Date Placeholder 2"/>
          <p:cNvSpPr>
            <a:spLocks noGrp="1"/>
          </p:cNvSpPr>
          <p:nvPr>
            <p:ph type="dt" sz="half" idx="10"/>
          </p:nvPr>
        </p:nvSpPr>
        <p:spPr/>
        <p:txBody>
          <a:bodyPr/>
          <a:lstStyle/>
          <a:p>
            <a:r>
              <a:rPr lang="en-US" dirty="0" smtClean="0"/>
              <a:t>9/30/14</a:t>
            </a:r>
            <a:endParaRPr lang="en-US" dirty="0"/>
          </a:p>
        </p:txBody>
      </p:sp>
      <p:sp>
        <p:nvSpPr>
          <p:cNvPr id="4" name="Slide Number Placeholder 3"/>
          <p:cNvSpPr>
            <a:spLocks noGrp="1"/>
          </p:cNvSpPr>
          <p:nvPr>
            <p:ph type="sldNum" sz="quarter" idx="12"/>
          </p:nvPr>
        </p:nvSpPr>
        <p:spPr/>
        <p:txBody>
          <a:bodyPr/>
          <a:lstStyle/>
          <a:p>
            <a:fld id="{67E33D30-C2AB-B647-8BC7-4FCC27D6E935}" type="slidenum">
              <a:rPr lang="en-US" smtClean="0"/>
              <a:t>17</a:t>
            </a:fld>
            <a:endParaRPr lang="en-US"/>
          </a:p>
        </p:txBody>
      </p:sp>
      <p:sp>
        <p:nvSpPr>
          <p:cNvPr id="5" name="TextBox 4"/>
          <p:cNvSpPr txBox="1"/>
          <p:nvPr/>
        </p:nvSpPr>
        <p:spPr>
          <a:xfrm>
            <a:off x="987825" y="1111398"/>
            <a:ext cx="7197014" cy="369332"/>
          </a:xfrm>
          <a:prstGeom prst="rect">
            <a:avLst/>
          </a:prstGeom>
          <a:noFill/>
        </p:spPr>
        <p:txBody>
          <a:bodyPr wrap="square" rtlCol="0">
            <a:spAutoFit/>
          </a:bodyPr>
          <a:lstStyle/>
          <a:p>
            <a:pPr algn="ctr"/>
            <a:r>
              <a:rPr lang="en-US" dirty="0" smtClean="0"/>
              <a:t>Using the notations of FIPS PUB 186-4 (Digital Signature Standard)</a:t>
            </a:r>
            <a:endParaRPr lang="en-US" dirty="0"/>
          </a:p>
        </p:txBody>
      </p:sp>
      <p:sp>
        <p:nvSpPr>
          <p:cNvPr id="10" name="TextBox 9"/>
          <p:cNvSpPr txBox="1"/>
          <p:nvPr/>
        </p:nvSpPr>
        <p:spPr>
          <a:xfrm>
            <a:off x="4668229" y="2957997"/>
            <a:ext cx="2302023" cy="646331"/>
          </a:xfrm>
          <a:prstGeom prst="rect">
            <a:avLst/>
          </a:prstGeom>
          <a:noFill/>
        </p:spPr>
        <p:txBody>
          <a:bodyPr wrap="square" rtlCol="0">
            <a:spAutoFit/>
          </a:bodyPr>
          <a:lstStyle/>
          <a:p>
            <a:pPr algn="ctr"/>
            <a:r>
              <a:rPr lang="en-US" i="1" dirty="0" smtClean="0"/>
              <a:t>x</a:t>
            </a:r>
            <a:r>
              <a:rPr lang="en-US" dirty="0" smtClean="0"/>
              <a:t> = (</a:t>
            </a:r>
            <a:r>
              <a:rPr lang="en-US" i="1" dirty="0" smtClean="0"/>
              <a:t>k</a:t>
            </a:r>
            <a:r>
              <a:rPr lang="en-US" dirty="0" smtClean="0"/>
              <a:t> mod (</a:t>
            </a:r>
            <a:r>
              <a:rPr lang="en-US" i="1" dirty="0" smtClean="0"/>
              <a:t>q</a:t>
            </a:r>
            <a:r>
              <a:rPr lang="en-US" dirty="0" smtClean="0"/>
              <a:t>-1)) + 1</a:t>
            </a:r>
          </a:p>
          <a:p>
            <a:pPr algn="ctr"/>
            <a:r>
              <a:rPr lang="en-US" i="1" dirty="0" smtClean="0"/>
              <a:t>y</a:t>
            </a:r>
            <a:r>
              <a:rPr lang="en-US" dirty="0" smtClean="0"/>
              <a:t> = </a:t>
            </a:r>
            <a:r>
              <a:rPr lang="en-US" i="1" dirty="0" err="1" smtClean="0"/>
              <a:t>g</a:t>
            </a:r>
            <a:r>
              <a:rPr lang="en-US" i="1" baseline="30000" dirty="0" err="1" smtClean="0"/>
              <a:t>x</a:t>
            </a:r>
            <a:r>
              <a:rPr lang="en-US" dirty="0" smtClean="0"/>
              <a:t> mod </a:t>
            </a:r>
            <a:r>
              <a:rPr lang="en-US" i="1" dirty="0" smtClean="0"/>
              <a:t>p</a:t>
            </a:r>
            <a:r>
              <a:rPr lang="en-US" dirty="0" smtClean="0"/>
              <a:t> </a:t>
            </a:r>
            <a:endParaRPr lang="en-US" dirty="0"/>
          </a:p>
        </p:txBody>
      </p:sp>
      <p:sp>
        <p:nvSpPr>
          <p:cNvPr id="11" name="Rounded Rectangle 10"/>
          <p:cNvSpPr/>
          <p:nvPr/>
        </p:nvSpPr>
        <p:spPr>
          <a:xfrm>
            <a:off x="4809348" y="2993279"/>
            <a:ext cx="2010930" cy="646331"/>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2"/>
          <p:cNvSpPr/>
          <p:nvPr/>
        </p:nvSpPr>
        <p:spPr>
          <a:xfrm>
            <a:off x="1191215" y="2860378"/>
            <a:ext cx="1305341" cy="91735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351331" y="2240066"/>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7409816" y="2240073"/>
            <a:ext cx="1217142" cy="369332"/>
          </a:xfrm>
          <a:prstGeom prst="rect">
            <a:avLst/>
          </a:prstGeom>
          <a:noFill/>
        </p:spPr>
        <p:txBody>
          <a:bodyPr wrap="square" rtlCol="0">
            <a:spAutoFit/>
          </a:bodyPr>
          <a:lstStyle/>
          <a:p>
            <a:r>
              <a:rPr lang="en-US" dirty="0" smtClean="0"/>
              <a:t>Record ID</a:t>
            </a:r>
            <a:endParaRPr lang="en-US" dirty="0"/>
          </a:p>
        </p:txBody>
      </p:sp>
      <p:sp>
        <p:nvSpPr>
          <p:cNvPr id="16" name="Rectangle 15"/>
          <p:cNvSpPr/>
          <p:nvPr/>
        </p:nvSpPr>
        <p:spPr>
          <a:xfrm>
            <a:off x="7362611" y="3067538"/>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387676" y="3067545"/>
            <a:ext cx="1217142" cy="369332"/>
          </a:xfrm>
          <a:prstGeom prst="rect">
            <a:avLst/>
          </a:prstGeom>
          <a:noFill/>
        </p:spPr>
        <p:txBody>
          <a:bodyPr wrap="square" rtlCol="0">
            <a:spAutoFit/>
          </a:bodyPr>
          <a:lstStyle/>
          <a:p>
            <a:r>
              <a:rPr lang="en-US" i="1" dirty="0"/>
              <a:t>p</a:t>
            </a:r>
            <a:r>
              <a:rPr lang="en-US" dirty="0" smtClean="0"/>
              <a:t>, </a:t>
            </a:r>
            <a:r>
              <a:rPr lang="en-US" i="1" dirty="0" smtClean="0"/>
              <a:t>q</a:t>
            </a:r>
            <a:r>
              <a:rPr lang="en-US" dirty="0" smtClean="0"/>
              <a:t>, </a:t>
            </a:r>
            <a:r>
              <a:rPr lang="en-US" i="1" dirty="0" smtClean="0"/>
              <a:t>g</a:t>
            </a:r>
            <a:r>
              <a:rPr lang="en-US" dirty="0" smtClean="0"/>
              <a:t>, </a:t>
            </a:r>
            <a:r>
              <a:rPr lang="en-US" i="1" dirty="0" smtClean="0"/>
              <a:t>x</a:t>
            </a:r>
            <a:r>
              <a:rPr lang="en-US" dirty="0" smtClean="0"/>
              <a:t>, </a:t>
            </a:r>
            <a:r>
              <a:rPr lang="en-US" i="1" dirty="0"/>
              <a:t>y</a:t>
            </a:r>
          </a:p>
        </p:txBody>
      </p:sp>
      <p:sp>
        <p:nvSpPr>
          <p:cNvPr id="23" name="Rectangle 22"/>
          <p:cNvSpPr/>
          <p:nvPr/>
        </p:nvSpPr>
        <p:spPr>
          <a:xfrm>
            <a:off x="3026545" y="2262549"/>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3085030" y="2262556"/>
            <a:ext cx="1217142" cy="369332"/>
          </a:xfrm>
          <a:prstGeom prst="rect">
            <a:avLst/>
          </a:prstGeom>
          <a:noFill/>
        </p:spPr>
        <p:txBody>
          <a:bodyPr wrap="square" rtlCol="0">
            <a:spAutoFit/>
          </a:bodyPr>
          <a:lstStyle/>
          <a:p>
            <a:r>
              <a:rPr lang="en-US" dirty="0" smtClean="0"/>
              <a:t>Record ID</a:t>
            </a:r>
            <a:endParaRPr lang="en-US" dirty="0"/>
          </a:p>
        </p:txBody>
      </p:sp>
      <p:sp>
        <p:nvSpPr>
          <p:cNvPr id="25" name="Rectangle 24"/>
          <p:cNvSpPr/>
          <p:nvPr/>
        </p:nvSpPr>
        <p:spPr>
          <a:xfrm>
            <a:off x="3037825" y="3090021"/>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3033008" y="3090028"/>
            <a:ext cx="1217142" cy="369332"/>
          </a:xfrm>
          <a:prstGeom prst="rect">
            <a:avLst/>
          </a:prstGeom>
          <a:noFill/>
        </p:spPr>
        <p:txBody>
          <a:bodyPr wrap="square" rtlCol="0">
            <a:spAutoFit/>
          </a:bodyPr>
          <a:lstStyle/>
          <a:p>
            <a:pPr algn="ctr"/>
            <a:r>
              <a:rPr lang="en-US" i="1" dirty="0"/>
              <a:t>p</a:t>
            </a:r>
            <a:r>
              <a:rPr lang="en-US" dirty="0" smtClean="0"/>
              <a:t>, </a:t>
            </a:r>
            <a:r>
              <a:rPr lang="en-US" i="1" dirty="0" smtClean="0"/>
              <a:t>q</a:t>
            </a:r>
            <a:r>
              <a:rPr lang="en-US" dirty="0" smtClean="0"/>
              <a:t>, </a:t>
            </a:r>
            <a:r>
              <a:rPr lang="en-US" i="1" dirty="0" smtClean="0"/>
              <a:t>g</a:t>
            </a:r>
            <a:endParaRPr lang="en-US" i="1" dirty="0"/>
          </a:p>
        </p:txBody>
      </p:sp>
      <p:sp>
        <p:nvSpPr>
          <p:cNvPr id="27" name="TextBox 26"/>
          <p:cNvSpPr txBox="1"/>
          <p:nvPr/>
        </p:nvSpPr>
        <p:spPr>
          <a:xfrm>
            <a:off x="106310" y="3128901"/>
            <a:ext cx="734015" cy="369332"/>
          </a:xfrm>
          <a:prstGeom prst="rect">
            <a:avLst/>
          </a:prstGeom>
          <a:noFill/>
        </p:spPr>
        <p:txBody>
          <a:bodyPr wrap="square" rtlCol="0">
            <a:spAutoFit/>
          </a:bodyPr>
          <a:lstStyle/>
          <a:p>
            <a:pPr algn="r"/>
            <a:r>
              <a:rPr lang="en-US" dirty="0" smtClean="0"/>
              <a:t>RNG</a:t>
            </a:r>
            <a:endParaRPr lang="en-US" dirty="0"/>
          </a:p>
        </p:txBody>
      </p:sp>
      <p:cxnSp>
        <p:nvCxnSpPr>
          <p:cNvPr id="34" name="Straight Arrow Connector 33"/>
          <p:cNvCxnSpPr>
            <a:endCxn id="13" idx="1"/>
          </p:cNvCxnSpPr>
          <p:nvPr/>
        </p:nvCxnSpPr>
        <p:spPr>
          <a:xfrm>
            <a:off x="840325" y="3313567"/>
            <a:ext cx="350890" cy="548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3" idx="3"/>
            <a:endCxn id="25" idx="1"/>
          </p:cNvCxnSpPr>
          <p:nvPr/>
        </p:nvCxnSpPr>
        <p:spPr>
          <a:xfrm>
            <a:off x="2496556" y="3319053"/>
            <a:ext cx="541269" cy="30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4264396" y="3319053"/>
            <a:ext cx="541269" cy="30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6834876" y="3319053"/>
            <a:ext cx="541269" cy="30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234289" y="2265546"/>
            <a:ext cx="1217142" cy="369332"/>
          </a:xfrm>
          <a:prstGeom prst="rect">
            <a:avLst/>
          </a:prstGeom>
          <a:noFill/>
        </p:spPr>
        <p:txBody>
          <a:bodyPr wrap="square" rtlCol="0">
            <a:spAutoFit/>
          </a:bodyPr>
          <a:lstStyle/>
          <a:p>
            <a:r>
              <a:rPr lang="en-US" dirty="0" smtClean="0"/>
              <a:t>Record ID</a:t>
            </a:r>
            <a:endParaRPr lang="en-US" dirty="0"/>
          </a:p>
        </p:txBody>
      </p:sp>
      <p:cxnSp>
        <p:nvCxnSpPr>
          <p:cNvPr id="44" name="Straight Arrow Connector 43"/>
          <p:cNvCxnSpPr/>
          <p:nvPr/>
        </p:nvCxnSpPr>
        <p:spPr>
          <a:xfrm>
            <a:off x="1299882" y="2485347"/>
            <a:ext cx="1740933" cy="30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endCxn id="14" idx="1"/>
          </p:cNvCxnSpPr>
          <p:nvPr/>
        </p:nvCxnSpPr>
        <p:spPr>
          <a:xfrm flipV="1">
            <a:off x="4246249" y="2469401"/>
            <a:ext cx="3105082" cy="1893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1161333" y="2828928"/>
            <a:ext cx="1399585" cy="923330"/>
          </a:xfrm>
          <a:prstGeom prst="rect">
            <a:avLst/>
          </a:prstGeom>
          <a:noFill/>
        </p:spPr>
        <p:txBody>
          <a:bodyPr wrap="square" rtlCol="0">
            <a:spAutoFit/>
          </a:bodyPr>
          <a:lstStyle/>
          <a:p>
            <a:pPr algn="ctr"/>
            <a:r>
              <a:rPr lang="en-US" dirty="0" smtClean="0"/>
              <a:t>DSA domain parameter generation</a:t>
            </a:r>
            <a:endParaRPr lang="en-US" dirty="0"/>
          </a:p>
        </p:txBody>
      </p:sp>
      <p:sp>
        <p:nvSpPr>
          <p:cNvPr id="51" name="Rectangle 50"/>
          <p:cNvSpPr/>
          <p:nvPr/>
        </p:nvSpPr>
        <p:spPr>
          <a:xfrm>
            <a:off x="3029535" y="3923990"/>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3088020" y="3923997"/>
            <a:ext cx="1217142" cy="369332"/>
          </a:xfrm>
          <a:prstGeom prst="rect">
            <a:avLst/>
          </a:prstGeom>
          <a:noFill/>
        </p:spPr>
        <p:txBody>
          <a:bodyPr wrap="square" rtlCol="0">
            <a:spAutoFit/>
          </a:bodyPr>
          <a:lstStyle/>
          <a:p>
            <a:r>
              <a:rPr lang="en-US" dirty="0" smtClean="0"/>
              <a:t>Secret salt</a:t>
            </a:r>
            <a:endParaRPr lang="en-US" dirty="0"/>
          </a:p>
        </p:txBody>
      </p:sp>
      <p:sp>
        <p:nvSpPr>
          <p:cNvPr id="53" name="TextBox 52"/>
          <p:cNvSpPr txBox="1"/>
          <p:nvPr/>
        </p:nvSpPr>
        <p:spPr>
          <a:xfrm>
            <a:off x="109300" y="3968587"/>
            <a:ext cx="734015" cy="369332"/>
          </a:xfrm>
          <a:prstGeom prst="rect">
            <a:avLst/>
          </a:prstGeom>
          <a:noFill/>
        </p:spPr>
        <p:txBody>
          <a:bodyPr wrap="square" rtlCol="0">
            <a:spAutoFit/>
          </a:bodyPr>
          <a:lstStyle/>
          <a:p>
            <a:pPr algn="r"/>
            <a:r>
              <a:rPr lang="en-US" dirty="0" smtClean="0"/>
              <a:t>RNG</a:t>
            </a:r>
            <a:endParaRPr lang="en-US" dirty="0"/>
          </a:p>
        </p:txBody>
      </p:sp>
      <p:cxnSp>
        <p:nvCxnSpPr>
          <p:cNvPr id="54" name="Straight Arrow Connector 53"/>
          <p:cNvCxnSpPr>
            <a:endCxn id="51" idx="1"/>
          </p:cNvCxnSpPr>
          <p:nvPr/>
        </p:nvCxnSpPr>
        <p:spPr>
          <a:xfrm>
            <a:off x="843315" y="4153253"/>
            <a:ext cx="2186220" cy="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2786831" y="1817309"/>
            <a:ext cx="1672098" cy="2750884"/>
          </a:xfrm>
          <a:prstGeom prst="rect">
            <a:avLst/>
          </a:prstGeom>
          <a:noFill/>
          <a:ln w="254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2786831" y="1772493"/>
            <a:ext cx="1672098" cy="369332"/>
          </a:xfrm>
          <a:prstGeom prst="rect">
            <a:avLst/>
          </a:prstGeom>
          <a:noFill/>
        </p:spPr>
        <p:txBody>
          <a:bodyPr wrap="square" rtlCol="0">
            <a:spAutoFit/>
          </a:bodyPr>
          <a:lstStyle/>
          <a:p>
            <a:pPr algn="ctr"/>
            <a:r>
              <a:rPr lang="en-US" dirty="0" smtClean="0">
                <a:solidFill>
                  <a:schemeClr val="tx2"/>
                </a:solidFill>
              </a:rPr>
              <a:t>Protocredential</a:t>
            </a:r>
            <a:endParaRPr lang="en-US" dirty="0">
              <a:solidFill>
                <a:schemeClr val="tx2"/>
              </a:solidFill>
            </a:endParaRPr>
          </a:p>
        </p:txBody>
      </p:sp>
      <p:sp>
        <p:nvSpPr>
          <p:cNvPr id="59" name="Rectangle 58"/>
          <p:cNvSpPr/>
          <p:nvPr/>
        </p:nvSpPr>
        <p:spPr>
          <a:xfrm>
            <a:off x="7097657" y="1823533"/>
            <a:ext cx="1672098" cy="1928725"/>
          </a:xfrm>
          <a:prstGeom prst="rect">
            <a:avLst/>
          </a:prstGeom>
          <a:noFill/>
          <a:ln w="254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7097657" y="1778717"/>
            <a:ext cx="1672098" cy="369332"/>
          </a:xfrm>
          <a:prstGeom prst="rect">
            <a:avLst/>
          </a:prstGeom>
          <a:noFill/>
        </p:spPr>
        <p:txBody>
          <a:bodyPr wrap="square" rtlCol="0">
            <a:spAutoFit/>
          </a:bodyPr>
          <a:lstStyle/>
          <a:p>
            <a:pPr algn="ctr"/>
            <a:r>
              <a:rPr lang="en-US" dirty="0">
                <a:solidFill>
                  <a:schemeClr val="tx2"/>
                </a:solidFill>
              </a:rPr>
              <a:t>C</a:t>
            </a:r>
            <a:r>
              <a:rPr lang="en-US" dirty="0" smtClean="0">
                <a:solidFill>
                  <a:schemeClr val="tx2"/>
                </a:solidFill>
              </a:rPr>
              <a:t>redential</a:t>
            </a:r>
            <a:endParaRPr lang="en-US" dirty="0">
              <a:solidFill>
                <a:schemeClr val="tx2"/>
              </a:solidFill>
            </a:endParaRPr>
          </a:p>
        </p:txBody>
      </p:sp>
      <p:sp>
        <p:nvSpPr>
          <p:cNvPr id="67" name="Rounded Rectangle 66"/>
          <p:cNvSpPr/>
          <p:nvPr/>
        </p:nvSpPr>
        <p:spPr>
          <a:xfrm>
            <a:off x="2803113" y="4970049"/>
            <a:ext cx="1672098" cy="91735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5207260" y="5199692"/>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p:cNvSpPr txBox="1"/>
          <p:nvPr/>
        </p:nvSpPr>
        <p:spPr>
          <a:xfrm>
            <a:off x="5202443" y="5199699"/>
            <a:ext cx="1217142" cy="369332"/>
          </a:xfrm>
          <a:prstGeom prst="rect">
            <a:avLst/>
          </a:prstGeom>
          <a:noFill/>
        </p:spPr>
        <p:txBody>
          <a:bodyPr wrap="square" rtlCol="0">
            <a:spAutoFit/>
          </a:bodyPr>
          <a:lstStyle/>
          <a:p>
            <a:pPr algn="ctr"/>
            <a:r>
              <a:rPr lang="en-US" i="1" dirty="0" smtClean="0"/>
              <a:t>k</a:t>
            </a:r>
            <a:endParaRPr lang="en-US" i="1" dirty="0"/>
          </a:p>
        </p:txBody>
      </p:sp>
      <p:sp>
        <p:nvSpPr>
          <p:cNvPr id="70" name="TextBox 69"/>
          <p:cNvSpPr txBox="1"/>
          <p:nvPr/>
        </p:nvSpPr>
        <p:spPr>
          <a:xfrm>
            <a:off x="79418" y="5238572"/>
            <a:ext cx="734015" cy="369332"/>
          </a:xfrm>
          <a:prstGeom prst="rect">
            <a:avLst/>
          </a:prstGeom>
          <a:noFill/>
        </p:spPr>
        <p:txBody>
          <a:bodyPr wrap="square" rtlCol="0">
            <a:spAutoFit/>
          </a:bodyPr>
          <a:lstStyle/>
          <a:p>
            <a:pPr algn="r"/>
            <a:r>
              <a:rPr lang="en-US" dirty="0" smtClean="0"/>
              <a:t>PIN</a:t>
            </a:r>
            <a:endParaRPr lang="en-US" dirty="0"/>
          </a:p>
        </p:txBody>
      </p:sp>
      <p:cxnSp>
        <p:nvCxnSpPr>
          <p:cNvPr id="71" name="Straight Arrow Connector 70"/>
          <p:cNvCxnSpPr>
            <a:endCxn id="67" idx="1"/>
          </p:cNvCxnSpPr>
          <p:nvPr/>
        </p:nvCxnSpPr>
        <p:spPr>
          <a:xfrm>
            <a:off x="843315" y="5423238"/>
            <a:ext cx="1959798" cy="548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67" idx="3"/>
            <a:endCxn id="68" idx="1"/>
          </p:cNvCxnSpPr>
          <p:nvPr/>
        </p:nvCxnSpPr>
        <p:spPr>
          <a:xfrm>
            <a:off x="4475211" y="5428724"/>
            <a:ext cx="732049" cy="30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2819395" y="4938599"/>
            <a:ext cx="1672098" cy="923330"/>
          </a:xfrm>
          <a:prstGeom prst="rect">
            <a:avLst/>
          </a:prstGeom>
          <a:noFill/>
        </p:spPr>
        <p:txBody>
          <a:bodyPr wrap="square" rtlCol="0">
            <a:spAutoFit/>
          </a:bodyPr>
          <a:lstStyle/>
          <a:p>
            <a:pPr algn="ctr"/>
            <a:r>
              <a:rPr lang="en-US" dirty="0" smtClean="0"/>
              <a:t>Key derivation function</a:t>
            </a:r>
          </a:p>
          <a:p>
            <a:pPr algn="ctr"/>
            <a:r>
              <a:rPr lang="en-US" dirty="0" smtClean="0"/>
              <a:t>(e.g. HKDF)</a:t>
            </a:r>
            <a:endParaRPr lang="en-US" dirty="0"/>
          </a:p>
        </p:txBody>
      </p:sp>
      <p:cxnSp>
        <p:nvCxnSpPr>
          <p:cNvPr id="79" name="Straight Arrow Connector 78"/>
          <p:cNvCxnSpPr/>
          <p:nvPr/>
        </p:nvCxnSpPr>
        <p:spPr>
          <a:xfrm flipV="1">
            <a:off x="5814813" y="3639610"/>
            <a:ext cx="1018" cy="156008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stCxn id="51" idx="2"/>
            <a:endCxn id="67" idx="0"/>
          </p:cNvCxnSpPr>
          <p:nvPr/>
        </p:nvCxnSpPr>
        <p:spPr>
          <a:xfrm>
            <a:off x="3638106" y="4382660"/>
            <a:ext cx="1056" cy="5873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6743520" y="4667675"/>
            <a:ext cx="2090380" cy="1477328"/>
          </a:xfrm>
          <a:prstGeom prst="rect">
            <a:avLst/>
          </a:prstGeom>
          <a:noFill/>
        </p:spPr>
        <p:txBody>
          <a:bodyPr wrap="square" rtlCol="0">
            <a:spAutoFit/>
          </a:bodyPr>
          <a:lstStyle/>
          <a:p>
            <a:r>
              <a:rPr lang="en-US" i="1" dirty="0" smtClean="0"/>
              <a:t>k</a:t>
            </a:r>
            <a:r>
              <a:rPr lang="en-US" dirty="0" smtClean="0"/>
              <a:t>: key-pair</a:t>
            </a:r>
          </a:p>
          <a:p>
            <a:r>
              <a:rPr lang="en-US" dirty="0" smtClean="0"/>
              <a:t>regeneration key (KPRK);</a:t>
            </a:r>
          </a:p>
          <a:p>
            <a:r>
              <a:rPr lang="en-US" dirty="0" smtClean="0"/>
              <a:t>bitlength of </a:t>
            </a:r>
            <a:r>
              <a:rPr lang="en-US" i="1" dirty="0" smtClean="0"/>
              <a:t>k</a:t>
            </a:r>
            <a:r>
              <a:rPr lang="en-US" dirty="0" smtClean="0"/>
              <a:t> = bitlength of </a:t>
            </a:r>
            <a:r>
              <a:rPr lang="en-US" i="1" dirty="0" smtClean="0"/>
              <a:t>q</a:t>
            </a:r>
            <a:r>
              <a:rPr lang="en-US" dirty="0" smtClean="0"/>
              <a:t> + 64</a:t>
            </a:r>
            <a:endParaRPr lang="en-US" dirty="0"/>
          </a:p>
        </p:txBody>
      </p:sp>
    </p:spTree>
    <p:extLst>
      <p:ext uri="{BB962C8B-B14F-4D97-AF65-F5344CB8AC3E}">
        <p14:creationId xmlns:p14="http://schemas.microsoft.com/office/powerpoint/2010/main" val="53829911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900"/>
            <a:ext cx="8229600" cy="1143000"/>
          </a:xfrm>
        </p:spPr>
        <p:txBody>
          <a:bodyPr>
            <a:normAutofit/>
          </a:bodyPr>
          <a:lstStyle/>
          <a:p>
            <a:r>
              <a:rPr lang="en-US" sz="3200" dirty="0" smtClean="0"/>
              <a:t>Regeneration of DSA credential and protocredential and PIN</a:t>
            </a:r>
            <a:endParaRPr lang="en-US" sz="3200" dirty="0"/>
          </a:p>
        </p:txBody>
      </p:sp>
      <p:sp>
        <p:nvSpPr>
          <p:cNvPr id="3" name="Date Placeholder 2"/>
          <p:cNvSpPr>
            <a:spLocks noGrp="1"/>
          </p:cNvSpPr>
          <p:nvPr>
            <p:ph type="dt" sz="half" idx="10"/>
          </p:nvPr>
        </p:nvSpPr>
        <p:spPr/>
        <p:txBody>
          <a:bodyPr/>
          <a:lstStyle/>
          <a:p>
            <a:r>
              <a:rPr lang="en-US" dirty="0" smtClean="0"/>
              <a:t>9/30/14</a:t>
            </a:r>
            <a:endParaRPr lang="en-US" dirty="0"/>
          </a:p>
        </p:txBody>
      </p:sp>
      <p:sp>
        <p:nvSpPr>
          <p:cNvPr id="4" name="Slide Number Placeholder 3"/>
          <p:cNvSpPr>
            <a:spLocks noGrp="1"/>
          </p:cNvSpPr>
          <p:nvPr>
            <p:ph type="sldNum" sz="quarter" idx="12"/>
          </p:nvPr>
        </p:nvSpPr>
        <p:spPr/>
        <p:txBody>
          <a:bodyPr/>
          <a:lstStyle/>
          <a:p>
            <a:fld id="{67E33D30-C2AB-B647-8BC7-4FCC27D6E935}" type="slidenum">
              <a:rPr lang="en-US" smtClean="0"/>
              <a:t>18</a:t>
            </a:fld>
            <a:endParaRPr lang="en-US"/>
          </a:p>
        </p:txBody>
      </p:sp>
      <p:sp>
        <p:nvSpPr>
          <p:cNvPr id="5" name="TextBox 4"/>
          <p:cNvSpPr txBox="1"/>
          <p:nvPr/>
        </p:nvSpPr>
        <p:spPr>
          <a:xfrm>
            <a:off x="987825" y="1111398"/>
            <a:ext cx="7197014" cy="369332"/>
          </a:xfrm>
          <a:prstGeom prst="rect">
            <a:avLst/>
          </a:prstGeom>
          <a:noFill/>
        </p:spPr>
        <p:txBody>
          <a:bodyPr wrap="square" rtlCol="0">
            <a:spAutoFit/>
          </a:bodyPr>
          <a:lstStyle/>
          <a:p>
            <a:pPr algn="ctr"/>
            <a:r>
              <a:rPr lang="en-US" dirty="0" smtClean="0"/>
              <a:t>Using the notations of FIPS PUB 186-4 (Digital Signature Standard)</a:t>
            </a:r>
            <a:endParaRPr lang="en-US" dirty="0"/>
          </a:p>
        </p:txBody>
      </p:sp>
      <p:sp>
        <p:nvSpPr>
          <p:cNvPr id="10" name="TextBox 9"/>
          <p:cNvSpPr txBox="1"/>
          <p:nvPr/>
        </p:nvSpPr>
        <p:spPr>
          <a:xfrm>
            <a:off x="4668229" y="2957997"/>
            <a:ext cx="2302023" cy="646331"/>
          </a:xfrm>
          <a:prstGeom prst="rect">
            <a:avLst/>
          </a:prstGeom>
          <a:noFill/>
        </p:spPr>
        <p:txBody>
          <a:bodyPr wrap="square" rtlCol="0">
            <a:spAutoFit/>
          </a:bodyPr>
          <a:lstStyle/>
          <a:p>
            <a:pPr algn="ctr"/>
            <a:r>
              <a:rPr lang="en-US" i="1" dirty="0" smtClean="0"/>
              <a:t>x</a:t>
            </a:r>
            <a:r>
              <a:rPr lang="en-US" dirty="0" smtClean="0"/>
              <a:t> = (</a:t>
            </a:r>
            <a:r>
              <a:rPr lang="en-US" i="1" dirty="0" smtClean="0"/>
              <a:t>k</a:t>
            </a:r>
            <a:r>
              <a:rPr lang="en-US" dirty="0" smtClean="0"/>
              <a:t> mod (</a:t>
            </a:r>
            <a:r>
              <a:rPr lang="en-US" i="1" dirty="0" smtClean="0"/>
              <a:t>q</a:t>
            </a:r>
            <a:r>
              <a:rPr lang="en-US" dirty="0" smtClean="0"/>
              <a:t>-1)) + 1</a:t>
            </a:r>
          </a:p>
          <a:p>
            <a:pPr algn="ctr"/>
            <a:r>
              <a:rPr lang="en-US" i="1" dirty="0" smtClean="0"/>
              <a:t>y</a:t>
            </a:r>
            <a:r>
              <a:rPr lang="en-US" dirty="0" smtClean="0"/>
              <a:t> = </a:t>
            </a:r>
            <a:r>
              <a:rPr lang="en-US" i="1" dirty="0" err="1" smtClean="0"/>
              <a:t>g</a:t>
            </a:r>
            <a:r>
              <a:rPr lang="en-US" i="1" baseline="30000" dirty="0" err="1" smtClean="0"/>
              <a:t>x</a:t>
            </a:r>
            <a:r>
              <a:rPr lang="en-US" dirty="0" smtClean="0"/>
              <a:t> mod </a:t>
            </a:r>
            <a:r>
              <a:rPr lang="en-US" i="1" dirty="0" smtClean="0"/>
              <a:t>p</a:t>
            </a:r>
            <a:r>
              <a:rPr lang="en-US" dirty="0" smtClean="0"/>
              <a:t> </a:t>
            </a:r>
            <a:endParaRPr lang="en-US" dirty="0"/>
          </a:p>
        </p:txBody>
      </p:sp>
      <p:sp>
        <p:nvSpPr>
          <p:cNvPr id="11" name="Rounded Rectangle 10"/>
          <p:cNvSpPr/>
          <p:nvPr/>
        </p:nvSpPr>
        <p:spPr>
          <a:xfrm>
            <a:off x="4809348" y="2993279"/>
            <a:ext cx="2010930" cy="646331"/>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351331" y="2240066"/>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7409816" y="2240073"/>
            <a:ext cx="1217142" cy="369332"/>
          </a:xfrm>
          <a:prstGeom prst="rect">
            <a:avLst/>
          </a:prstGeom>
          <a:noFill/>
        </p:spPr>
        <p:txBody>
          <a:bodyPr wrap="square" rtlCol="0">
            <a:spAutoFit/>
          </a:bodyPr>
          <a:lstStyle/>
          <a:p>
            <a:r>
              <a:rPr lang="en-US" dirty="0" smtClean="0"/>
              <a:t>Record ID</a:t>
            </a:r>
            <a:endParaRPr lang="en-US" dirty="0"/>
          </a:p>
        </p:txBody>
      </p:sp>
      <p:sp>
        <p:nvSpPr>
          <p:cNvPr id="16" name="Rectangle 15"/>
          <p:cNvSpPr/>
          <p:nvPr/>
        </p:nvSpPr>
        <p:spPr>
          <a:xfrm>
            <a:off x="7362611" y="3067538"/>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387676" y="3067545"/>
            <a:ext cx="1217142" cy="369332"/>
          </a:xfrm>
          <a:prstGeom prst="rect">
            <a:avLst/>
          </a:prstGeom>
          <a:noFill/>
        </p:spPr>
        <p:txBody>
          <a:bodyPr wrap="square" rtlCol="0">
            <a:spAutoFit/>
          </a:bodyPr>
          <a:lstStyle/>
          <a:p>
            <a:r>
              <a:rPr lang="en-US" i="1" dirty="0"/>
              <a:t>p</a:t>
            </a:r>
            <a:r>
              <a:rPr lang="en-US" dirty="0" smtClean="0"/>
              <a:t>, </a:t>
            </a:r>
            <a:r>
              <a:rPr lang="en-US" i="1" dirty="0" smtClean="0"/>
              <a:t>q</a:t>
            </a:r>
            <a:r>
              <a:rPr lang="en-US" dirty="0" smtClean="0"/>
              <a:t>, </a:t>
            </a:r>
            <a:r>
              <a:rPr lang="en-US" i="1" dirty="0" smtClean="0"/>
              <a:t>g</a:t>
            </a:r>
            <a:r>
              <a:rPr lang="en-US" dirty="0" smtClean="0"/>
              <a:t>, </a:t>
            </a:r>
            <a:r>
              <a:rPr lang="en-US" i="1" dirty="0" smtClean="0"/>
              <a:t>x</a:t>
            </a:r>
            <a:r>
              <a:rPr lang="en-US" dirty="0" smtClean="0"/>
              <a:t>, </a:t>
            </a:r>
            <a:r>
              <a:rPr lang="en-US" i="1" dirty="0"/>
              <a:t>y</a:t>
            </a:r>
          </a:p>
        </p:txBody>
      </p:sp>
      <p:sp>
        <p:nvSpPr>
          <p:cNvPr id="23" name="Rectangle 22"/>
          <p:cNvSpPr/>
          <p:nvPr/>
        </p:nvSpPr>
        <p:spPr>
          <a:xfrm>
            <a:off x="3026545" y="2262549"/>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3085030" y="2262556"/>
            <a:ext cx="1217142" cy="369332"/>
          </a:xfrm>
          <a:prstGeom prst="rect">
            <a:avLst/>
          </a:prstGeom>
          <a:noFill/>
        </p:spPr>
        <p:txBody>
          <a:bodyPr wrap="square" rtlCol="0">
            <a:spAutoFit/>
          </a:bodyPr>
          <a:lstStyle/>
          <a:p>
            <a:r>
              <a:rPr lang="en-US" dirty="0" smtClean="0"/>
              <a:t>Record ID</a:t>
            </a:r>
            <a:endParaRPr lang="en-US" dirty="0"/>
          </a:p>
        </p:txBody>
      </p:sp>
      <p:sp>
        <p:nvSpPr>
          <p:cNvPr id="25" name="Rectangle 24"/>
          <p:cNvSpPr/>
          <p:nvPr/>
        </p:nvSpPr>
        <p:spPr>
          <a:xfrm>
            <a:off x="3037825" y="3090021"/>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3033008" y="3090028"/>
            <a:ext cx="1217142" cy="369332"/>
          </a:xfrm>
          <a:prstGeom prst="rect">
            <a:avLst/>
          </a:prstGeom>
          <a:noFill/>
        </p:spPr>
        <p:txBody>
          <a:bodyPr wrap="square" rtlCol="0">
            <a:spAutoFit/>
          </a:bodyPr>
          <a:lstStyle/>
          <a:p>
            <a:pPr algn="ctr"/>
            <a:r>
              <a:rPr lang="en-US" i="1" dirty="0"/>
              <a:t>p</a:t>
            </a:r>
            <a:r>
              <a:rPr lang="en-US" dirty="0" smtClean="0"/>
              <a:t>, </a:t>
            </a:r>
            <a:r>
              <a:rPr lang="en-US" i="1" dirty="0" smtClean="0"/>
              <a:t>q</a:t>
            </a:r>
            <a:r>
              <a:rPr lang="en-US" dirty="0" smtClean="0"/>
              <a:t>, </a:t>
            </a:r>
            <a:r>
              <a:rPr lang="en-US" i="1" dirty="0" smtClean="0"/>
              <a:t>g</a:t>
            </a:r>
            <a:endParaRPr lang="en-US" i="1" dirty="0"/>
          </a:p>
        </p:txBody>
      </p:sp>
      <p:cxnSp>
        <p:nvCxnSpPr>
          <p:cNvPr id="41" name="Straight Arrow Connector 40"/>
          <p:cNvCxnSpPr/>
          <p:nvPr/>
        </p:nvCxnSpPr>
        <p:spPr>
          <a:xfrm>
            <a:off x="4264396" y="3319053"/>
            <a:ext cx="541269" cy="30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6834876" y="3319053"/>
            <a:ext cx="541269" cy="30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endCxn id="14" idx="1"/>
          </p:cNvCxnSpPr>
          <p:nvPr/>
        </p:nvCxnSpPr>
        <p:spPr>
          <a:xfrm flipV="1">
            <a:off x="4246249" y="2469401"/>
            <a:ext cx="3105082" cy="1893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029535" y="3923990"/>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3088020" y="3923997"/>
            <a:ext cx="1217142" cy="369332"/>
          </a:xfrm>
          <a:prstGeom prst="rect">
            <a:avLst/>
          </a:prstGeom>
          <a:noFill/>
        </p:spPr>
        <p:txBody>
          <a:bodyPr wrap="square" rtlCol="0">
            <a:spAutoFit/>
          </a:bodyPr>
          <a:lstStyle/>
          <a:p>
            <a:r>
              <a:rPr lang="en-US" dirty="0" smtClean="0"/>
              <a:t>Secret salt</a:t>
            </a:r>
            <a:endParaRPr lang="en-US" dirty="0"/>
          </a:p>
        </p:txBody>
      </p:sp>
      <p:sp>
        <p:nvSpPr>
          <p:cNvPr id="57" name="Rectangle 56"/>
          <p:cNvSpPr/>
          <p:nvPr/>
        </p:nvSpPr>
        <p:spPr>
          <a:xfrm>
            <a:off x="2786831" y="1817309"/>
            <a:ext cx="1672098" cy="2750884"/>
          </a:xfrm>
          <a:prstGeom prst="rect">
            <a:avLst/>
          </a:prstGeom>
          <a:noFill/>
          <a:ln w="254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2786831" y="1772493"/>
            <a:ext cx="1672098" cy="369332"/>
          </a:xfrm>
          <a:prstGeom prst="rect">
            <a:avLst/>
          </a:prstGeom>
          <a:noFill/>
        </p:spPr>
        <p:txBody>
          <a:bodyPr wrap="square" rtlCol="0">
            <a:spAutoFit/>
          </a:bodyPr>
          <a:lstStyle/>
          <a:p>
            <a:pPr algn="ctr"/>
            <a:r>
              <a:rPr lang="en-US" dirty="0" smtClean="0">
                <a:solidFill>
                  <a:schemeClr val="tx2"/>
                </a:solidFill>
              </a:rPr>
              <a:t>Protocredential</a:t>
            </a:r>
            <a:endParaRPr lang="en-US" dirty="0">
              <a:solidFill>
                <a:schemeClr val="tx2"/>
              </a:solidFill>
            </a:endParaRPr>
          </a:p>
        </p:txBody>
      </p:sp>
      <p:sp>
        <p:nvSpPr>
          <p:cNvPr id="59" name="Rectangle 58"/>
          <p:cNvSpPr/>
          <p:nvPr/>
        </p:nvSpPr>
        <p:spPr>
          <a:xfrm>
            <a:off x="7097657" y="1823533"/>
            <a:ext cx="1672098" cy="1928725"/>
          </a:xfrm>
          <a:prstGeom prst="rect">
            <a:avLst/>
          </a:prstGeom>
          <a:noFill/>
          <a:ln w="254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7097657" y="1778717"/>
            <a:ext cx="1672098" cy="369332"/>
          </a:xfrm>
          <a:prstGeom prst="rect">
            <a:avLst/>
          </a:prstGeom>
          <a:noFill/>
        </p:spPr>
        <p:txBody>
          <a:bodyPr wrap="square" rtlCol="0">
            <a:spAutoFit/>
          </a:bodyPr>
          <a:lstStyle/>
          <a:p>
            <a:pPr algn="ctr"/>
            <a:r>
              <a:rPr lang="en-US" dirty="0">
                <a:solidFill>
                  <a:schemeClr val="tx2"/>
                </a:solidFill>
              </a:rPr>
              <a:t>C</a:t>
            </a:r>
            <a:r>
              <a:rPr lang="en-US" dirty="0" smtClean="0">
                <a:solidFill>
                  <a:schemeClr val="tx2"/>
                </a:solidFill>
              </a:rPr>
              <a:t>redential</a:t>
            </a:r>
            <a:endParaRPr lang="en-US" dirty="0">
              <a:solidFill>
                <a:schemeClr val="tx2"/>
              </a:solidFill>
            </a:endParaRPr>
          </a:p>
        </p:txBody>
      </p:sp>
      <p:sp>
        <p:nvSpPr>
          <p:cNvPr id="67" name="Rounded Rectangle 66"/>
          <p:cNvSpPr/>
          <p:nvPr/>
        </p:nvSpPr>
        <p:spPr>
          <a:xfrm>
            <a:off x="2803113" y="4970049"/>
            <a:ext cx="1672098" cy="91735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5207260" y="5199692"/>
            <a:ext cx="1217142" cy="45867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p:cNvSpPr txBox="1"/>
          <p:nvPr/>
        </p:nvSpPr>
        <p:spPr>
          <a:xfrm>
            <a:off x="5202443" y="5199699"/>
            <a:ext cx="1217142" cy="369332"/>
          </a:xfrm>
          <a:prstGeom prst="rect">
            <a:avLst/>
          </a:prstGeom>
          <a:noFill/>
        </p:spPr>
        <p:txBody>
          <a:bodyPr wrap="square" rtlCol="0">
            <a:spAutoFit/>
          </a:bodyPr>
          <a:lstStyle/>
          <a:p>
            <a:pPr algn="ctr"/>
            <a:r>
              <a:rPr lang="en-US" i="1" dirty="0" smtClean="0"/>
              <a:t>k</a:t>
            </a:r>
            <a:endParaRPr lang="en-US" i="1" dirty="0"/>
          </a:p>
        </p:txBody>
      </p:sp>
      <p:sp>
        <p:nvSpPr>
          <p:cNvPr id="70" name="TextBox 69"/>
          <p:cNvSpPr txBox="1"/>
          <p:nvPr/>
        </p:nvSpPr>
        <p:spPr>
          <a:xfrm>
            <a:off x="79418" y="5238572"/>
            <a:ext cx="734015" cy="369332"/>
          </a:xfrm>
          <a:prstGeom prst="rect">
            <a:avLst/>
          </a:prstGeom>
          <a:noFill/>
        </p:spPr>
        <p:txBody>
          <a:bodyPr wrap="square" rtlCol="0">
            <a:spAutoFit/>
          </a:bodyPr>
          <a:lstStyle/>
          <a:p>
            <a:pPr algn="r"/>
            <a:r>
              <a:rPr lang="en-US" dirty="0" smtClean="0"/>
              <a:t>PIN</a:t>
            </a:r>
            <a:endParaRPr lang="en-US" dirty="0"/>
          </a:p>
        </p:txBody>
      </p:sp>
      <p:cxnSp>
        <p:nvCxnSpPr>
          <p:cNvPr id="71" name="Straight Arrow Connector 70"/>
          <p:cNvCxnSpPr>
            <a:endCxn id="67" idx="1"/>
          </p:cNvCxnSpPr>
          <p:nvPr/>
        </p:nvCxnSpPr>
        <p:spPr>
          <a:xfrm>
            <a:off x="843315" y="5423238"/>
            <a:ext cx="1959798" cy="548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67" idx="3"/>
            <a:endCxn id="68" idx="1"/>
          </p:cNvCxnSpPr>
          <p:nvPr/>
        </p:nvCxnSpPr>
        <p:spPr>
          <a:xfrm>
            <a:off x="4475211" y="5428724"/>
            <a:ext cx="732049" cy="30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2819395" y="4938599"/>
            <a:ext cx="1672098" cy="923330"/>
          </a:xfrm>
          <a:prstGeom prst="rect">
            <a:avLst/>
          </a:prstGeom>
          <a:noFill/>
        </p:spPr>
        <p:txBody>
          <a:bodyPr wrap="square" rtlCol="0">
            <a:spAutoFit/>
          </a:bodyPr>
          <a:lstStyle/>
          <a:p>
            <a:pPr algn="ctr"/>
            <a:r>
              <a:rPr lang="en-US" dirty="0" smtClean="0"/>
              <a:t>Key derivation function</a:t>
            </a:r>
          </a:p>
          <a:p>
            <a:pPr algn="ctr"/>
            <a:r>
              <a:rPr lang="en-US" dirty="0" smtClean="0"/>
              <a:t>(e.g. HKDF)</a:t>
            </a:r>
            <a:endParaRPr lang="en-US" dirty="0"/>
          </a:p>
        </p:txBody>
      </p:sp>
      <p:cxnSp>
        <p:nvCxnSpPr>
          <p:cNvPr id="79" name="Straight Arrow Connector 78"/>
          <p:cNvCxnSpPr/>
          <p:nvPr/>
        </p:nvCxnSpPr>
        <p:spPr>
          <a:xfrm flipV="1">
            <a:off x="5814813" y="3639610"/>
            <a:ext cx="1018" cy="156008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stCxn id="51" idx="2"/>
            <a:endCxn id="67" idx="0"/>
          </p:cNvCxnSpPr>
          <p:nvPr/>
        </p:nvCxnSpPr>
        <p:spPr>
          <a:xfrm>
            <a:off x="3638106" y="4382660"/>
            <a:ext cx="1056" cy="5873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456246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Security posture of</a:t>
            </a:r>
            <a:br>
              <a:rPr lang="en-US" dirty="0" smtClean="0"/>
            </a:br>
            <a:r>
              <a:rPr lang="en-US" dirty="0" smtClean="0"/>
              <a:t>physical tamper resistance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Assumptions:</a:t>
            </a:r>
          </a:p>
          <a:p>
            <a:pPr lvl="1"/>
            <a:r>
              <a:rPr lang="en-US" dirty="0" smtClean="0"/>
              <a:t>Adversary captures device while credentials are not activated</a:t>
            </a:r>
          </a:p>
          <a:p>
            <a:pPr lvl="1"/>
            <a:r>
              <a:rPr lang="en-US" dirty="0" smtClean="0"/>
              <a:t>Adversary does not know activation PIN</a:t>
            </a:r>
          </a:p>
          <a:p>
            <a:pPr lvl="1"/>
            <a:r>
              <a:rPr lang="en-US" dirty="0" smtClean="0"/>
              <a:t>Credentials are stored in tamper resistant hardware (either TEE or SE accessible by TEE)</a:t>
            </a:r>
          </a:p>
          <a:p>
            <a:pPr lvl="2"/>
            <a:r>
              <a:rPr lang="en-US" dirty="0" smtClean="0"/>
              <a:t>When using TEE+SE, the activation PIN must be verified by the SE</a:t>
            </a:r>
          </a:p>
          <a:p>
            <a:r>
              <a:rPr lang="en-US" dirty="0" smtClean="0"/>
              <a:t>Posture:</a:t>
            </a:r>
          </a:p>
          <a:p>
            <a:pPr lvl="1"/>
            <a:r>
              <a:rPr lang="en-US" dirty="0" smtClean="0"/>
              <a:t>The adversary must reverse-engineer and circumvent  physical countermeasures such as meshes and sensors that trigger </a:t>
            </a:r>
            <a:r>
              <a:rPr lang="en-US" dirty="0" err="1" smtClean="0"/>
              <a:t>zeroization</a:t>
            </a:r>
            <a:r>
              <a:rPr lang="en-US" dirty="0" smtClean="0"/>
              <a:t> circuitry, using equipment such as a Focused Ion Beam (FIB) workstation</a:t>
            </a:r>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19</a:t>
            </a:fld>
            <a:endParaRPr lang="en-US"/>
          </a:p>
        </p:txBody>
      </p:sp>
    </p:spTree>
    <p:extLst>
      <p:ext uri="{BB962C8B-B14F-4D97-AF65-F5344CB8AC3E}">
        <p14:creationId xmlns:p14="http://schemas.microsoft.com/office/powerpoint/2010/main" val="32317894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040"/>
            <a:ext cx="8229600" cy="1143000"/>
          </a:xfrm>
        </p:spPr>
        <p:txBody>
          <a:bodyPr>
            <a:normAutofit fontScale="90000"/>
          </a:bodyPr>
          <a:lstStyle/>
          <a:p>
            <a:r>
              <a:rPr lang="en-US" dirty="0" smtClean="0"/>
              <a:t>Smart cards and mobile devices</a:t>
            </a:r>
            <a:br>
              <a:rPr lang="en-US" dirty="0" smtClean="0"/>
            </a:br>
            <a:r>
              <a:rPr lang="en-US" dirty="0" smtClean="0"/>
              <a:t>as credential carriers</a:t>
            </a:r>
            <a:endParaRPr lang="en-US" dirty="0"/>
          </a:p>
        </p:txBody>
      </p:sp>
      <p:sp>
        <p:nvSpPr>
          <p:cNvPr id="3" name="Content Placeholder 2"/>
          <p:cNvSpPr>
            <a:spLocks noGrp="1"/>
          </p:cNvSpPr>
          <p:nvPr>
            <p:ph idx="1"/>
          </p:nvPr>
        </p:nvSpPr>
        <p:spPr>
          <a:xfrm>
            <a:off x="1761066" y="1600200"/>
            <a:ext cx="6925733" cy="4525963"/>
          </a:xfrm>
        </p:spPr>
        <p:txBody>
          <a:bodyPr>
            <a:normAutofit fontScale="85000" lnSpcReduction="20000"/>
          </a:bodyPr>
          <a:lstStyle/>
          <a:p>
            <a:r>
              <a:rPr lang="en-US" dirty="0" smtClean="0"/>
              <a:t>Smart cards can carry a variety of cryptographic </a:t>
            </a:r>
            <a:r>
              <a:rPr lang="en-US" dirty="0" smtClean="0"/>
              <a:t>credentials, which can be used, e.g., for </a:t>
            </a:r>
            <a:endParaRPr lang="en-US" dirty="0" smtClean="0"/>
          </a:p>
          <a:p>
            <a:pPr lvl="1"/>
            <a:r>
              <a:rPr lang="en-US" dirty="0" smtClean="0"/>
              <a:t>User </a:t>
            </a:r>
            <a:r>
              <a:rPr lang="en-US" dirty="0" smtClean="0"/>
              <a:t>authentication,</a:t>
            </a:r>
          </a:p>
          <a:p>
            <a:pPr lvl="1"/>
            <a:r>
              <a:rPr lang="en-US" dirty="0" smtClean="0"/>
              <a:t>Signing and decrypting email,</a:t>
            </a:r>
          </a:p>
          <a:p>
            <a:pPr lvl="1"/>
            <a:r>
              <a:rPr lang="en-US" dirty="0" smtClean="0"/>
              <a:t>Physical access to premises, or</a:t>
            </a:r>
            <a:endParaRPr lang="en-US" dirty="0" smtClean="0"/>
          </a:p>
          <a:p>
            <a:pPr lvl="1"/>
            <a:r>
              <a:rPr lang="en-US" dirty="0" smtClean="0"/>
              <a:t>In-store and Internet payments</a:t>
            </a:r>
            <a:endParaRPr lang="en-US" dirty="0" smtClean="0"/>
          </a:p>
          <a:p>
            <a:r>
              <a:rPr lang="en-US" dirty="0" smtClean="0"/>
              <a:t>But mobile </a:t>
            </a:r>
            <a:r>
              <a:rPr lang="en-US" dirty="0" smtClean="0"/>
              <a:t>devices have emerged as a new credential-carrying vehicle, with</a:t>
            </a:r>
          </a:p>
          <a:p>
            <a:pPr lvl="1"/>
            <a:r>
              <a:rPr lang="en-US" dirty="0" smtClean="0"/>
              <a:t>Built-in network connections</a:t>
            </a:r>
          </a:p>
          <a:p>
            <a:pPr lvl="1"/>
            <a:r>
              <a:rPr lang="en-US" dirty="0" smtClean="0"/>
              <a:t>Built-in user interface</a:t>
            </a:r>
          </a:p>
          <a:p>
            <a:pPr lvl="1"/>
            <a:r>
              <a:rPr lang="en-US" dirty="0" smtClean="0"/>
              <a:t>Rich functionality provided by mobile apps</a:t>
            </a:r>
          </a:p>
          <a:p>
            <a:pPr lvl="1"/>
            <a:endParaRPr lang="en-US" dirty="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a:t>
            </a:fld>
            <a:endParaRPr lang="en-US"/>
          </a:p>
        </p:txBody>
      </p:sp>
      <p:grpSp>
        <p:nvGrpSpPr>
          <p:cNvPr id="10" name="Group 9"/>
          <p:cNvGrpSpPr/>
          <p:nvPr/>
        </p:nvGrpSpPr>
        <p:grpSpPr>
          <a:xfrm>
            <a:off x="582085" y="1427268"/>
            <a:ext cx="981601" cy="2286003"/>
            <a:chOff x="582085" y="1608672"/>
            <a:chExt cx="981601" cy="2286003"/>
          </a:xfrm>
        </p:grpSpPr>
        <p:pic>
          <p:nvPicPr>
            <p:cNvPr id="6" name="Picture 5" descr="img-card-left-h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085" y="2548479"/>
              <a:ext cx="981601" cy="1346196"/>
            </a:xfrm>
            <a:prstGeom prst="rect">
              <a:avLst/>
            </a:prstGeom>
          </p:spPr>
        </p:pic>
        <p:pic>
          <p:nvPicPr>
            <p:cNvPr id="7" name="Picture 6" descr="credit_card_6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884" y="1608672"/>
              <a:ext cx="885825" cy="885825"/>
            </a:xfrm>
            <a:prstGeom prst="rect">
              <a:avLst/>
            </a:prstGeom>
          </p:spPr>
        </p:pic>
      </p:grpSp>
      <p:pic>
        <p:nvPicPr>
          <p:cNvPr id="11" name="Picture 10" descr="Galaxy-S-III-black-25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3572" y="4328753"/>
            <a:ext cx="1447493" cy="1447493"/>
          </a:xfrm>
          <a:prstGeom prst="rect">
            <a:avLst/>
          </a:prstGeom>
        </p:spPr>
      </p:pic>
    </p:spTree>
    <p:extLst>
      <p:ext uri="{BB962C8B-B14F-4D97-AF65-F5344CB8AC3E}">
        <p14:creationId xmlns:p14="http://schemas.microsoft.com/office/powerpoint/2010/main" val="8788089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Security posture of</a:t>
            </a:r>
            <a:br>
              <a:rPr lang="en-US" dirty="0" smtClean="0"/>
            </a:br>
            <a:r>
              <a:rPr lang="en-US" dirty="0" smtClean="0"/>
              <a:t>virtual tamper resistance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Assumptions:</a:t>
            </a:r>
          </a:p>
          <a:p>
            <a:pPr lvl="1"/>
            <a:r>
              <a:rPr lang="en-US" dirty="0" smtClean="0"/>
              <a:t>Adversary captures device while credentials are not activated</a:t>
            </a:r>
          </a:p>
          <a:p>
            <a:pPr lvl="1"/>
            <a:r>
              <a:rPr lang="en-US" dirty="0" smtClean="0"/>
              <a:t>Adversary does not know activation PIN</a:t>
            </a:r>
          </a:p>
          <a:p>
            <a:pPr lvl="1"/>
            <a:r>
              <a:rPr lang="en-US" dirty="0" smtClean="0"/>
              <a:t>Credentials are stored encrypted under a key entrusted to a key storage service that requires authentication with a credential that must be regenerated from a protocredential stored in the mobile device and the activation PIN</a:t>
            </a:r>
          </a:p>
          <a:p>
            <a:r>
              <a:rPr lang="en-US" dirty="0" smtClean="0"/>
              <a:t>Posture:</a:t>
            </a:r>
          </a:p>
          <a:p>
            <a:pPr lvl="1"/>
            <a:r>
              <a:rPr lang="en-US" dirty="0" smtClean="0"/>
              <a:t>The adversary must breach the security of the key storage service (in addition to capturing the mobile device) to obtain either the credential encryption key, or information allowing the adversary to test PIN guesses in an offline attack (i.e. the public key of the authentication credential, or a signed ephemeral key)</a:t>
            </a:r>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20</a:t>
            </a:fld>
            <a:endParaRPr lang="en-US"/>
          </a:p>
        </p:txBody>
      </p:sp>
    </p:spTree>
    <p:extLst>
      <p:ext uri="{BB962C8B-B14F-4D97-AF65-F5344CB8AC3E}">
        <p14:creationId xmlns:p14="http://schemas.microsoft.com/office/powerpoint/2010/main" val="212480859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Combined security posture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Assumptions:</a:t>
            </a:r>
          </a:p>
          <a:p>
            <a:pPr lvl="1"/>
            <a:r>
              <a:rPr lang="en-US" dirty="0" smtClean="0"/>
              <a:t>Adversary captures device while credentials are not activated</a:t>
            </a:r>
          </a:p>
          <a:p>
            <a:pPr lvl="1"/>
            <a:r>
              <a:rPr lang="en-US" dirty="0" smtClean="0"/>
              <a:t>Adversary does not know activation PIN</a:t>
            </a:r>
          </a:p>
          <a:p>
            <a:pPr lvl="1"/>
            <a:r>
              <a:rPr lang="en-US" dirty="0" smtClean="0"/>
              <a:t>Credentials are stored in tamper resistant hardware, and encrypted under a key entrusted to a key storage service</a:t>
            </a:r>
          </a:p>
          <a:p>
            <a:r>
              <a:rPr lang="en-US" dirty="0" smtClean="0"/>
              <a:t>Posture:</a:t>
            </a:r>
          </a:p>
          <a:p>
            <a:pPr lvl="1"/>
            <a:r>
              <a:rPr lang="en-US" dirty="0" smtClean="0"/>
              <a:t>In addition to capturing the device, the adversary must reverse-engineer and circumvent the physical countermeasures, and breach the security of the key storage service</a:t>
            </a:r>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21</a:t>
            </a:fld>
            <a:endParaRPr lang="en-US"/>
          </a:p>
        </p:txBody>
      </p:sp>
    </p:spTree>
    <p:extLst>
      <p:ext uri="{BB962C8B-B14F-4D97-AF65-F5344CB8AC3E}">
        <p14:creationId xmlns:p14="http://schemas.microsoft.com/office/powerpoint/2010/main" val="262456582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Device authentication alternative </a:t>
            </a:r>
            <a:r>
              <a:rPr lang="en-US" dirty="0"/>
              <a:t>(</a:t>
            </a:r>
            <a:r>
              <a:rPr lang="en-US" dirty="0" smtClean="0"/>
              <a:t>1)</a:t>
            </a:r>
            <a:endParaRPr lang="en-US" dirty="0"/>
          </a:p>
        </p:txBody>
      </p:sp>
      <p:sp>
        <p:nvSpPr>
          <p:cNvPr id="3" name="Content Placeholder 2"/>
          <p:cNvSpPr>
            <a:spLocks noGrp="1"/>
          </p:cNvSpPr>
          <p:nvPr>
            <p:ph idx="1"/>
          </p:nvPr>
        </p:nvSpPr>
        <p:spPr/>
        <p:txBody>
          <a:bodyPr/>
          <a:lstStyle/>
          <a:p>
            <a:r>
              <a:rPr lang="en-US" dirty="0" smtClean="0"/>
              <a:t>Device record stores hash of public key,</a:t>
            </a:r>
            <a:r>
              <a:rPr lang="en-US" dirty="0"/>
              <a:t> </a:t>
            </a:r>
            <a:r>
              <a:rPr lang="en-US" dirty="0" smtClean="0"/>
              <a:t>mobile device sends public key</a:t>
            </a:r>
          </a:p>
          <a:p>
            <a:r>
              <a:rPr lang="en-US" dirty="0" smtClean="0"/>
              <a:t>Advantage: key storage service can verify the signature before accessing the database of device records</a:t>
            </a:r>
          </a:p>
          <a:p>
            <a:r>
              <a:rPr lang="en-US" dirty="0" smtClean="0"/>
              <a:t>Disadvantage: sending the public key takes up bandwidth</a:t>
            </a:r>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22</a:t>
            </a:fld>
            <a:endParaRPr lang="en-US"/>
          </a:p>
        </p:txBody>
      </p:sp>
    </p:spTree>
    <p:extLst>
      <p:ext uri="{BB962C8B-B14F-4D97-AF65-F5344CB8AC3E}">
        <p14:creationId xmlns:p14="http://schemas.microsoft.com/office/powerpoint/2010/main" val="289293065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Device authentication alternative </a:t>
            </a:r>
            <a:r>
              <a:rPr lang="en-US" dirty="0"/>
              <a:t>(</a:t>
            </a:r>
            <a:r>
              <a:rPr lang="en-US" dirty="0" smtClean="0"/>
              <a:t>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Device authentication credential consists of symmetric key instead of key pair</a:t>
            </a:r>
            <a:endParaRPr lang="en-US" dirty="0"/>
          </a:p>
          <a:p>
            <a:pPr marL="457200" lvl="1" indent="0">
              <a:buNone/>
            </a:pPr>
            <a:r>
              <a:rPr lang="en-US" dirty="0" smtClean="0"/>
              <a:t>(2a) Device record stores symmetric key, mobile device authenticates by signing ephemeral encryption key with symmetric key</a:t>
            </a:r>
          </a:p>
          <a:p>
            <a:pPr marL="457200" lvl="1" indent="0">
              <a:buNone/>
            </a:pPr>
            <a:r>
              <a:rPr lang="en-US" dirty="0" smtClean="0"/>
              <a:t>(2b) Device record stores hash of symmetric key, mobile device authenticates by sending symmetric key</a:t>
            </a:r>
          </a:p>
          <a:p>
            <a:r>
              <a:rPr lang="en-US" dirty="0" smtClean="0"/>
              <a:t>Advantage: less computation required in mobile device</a:t>
            </a:r>
          </a:p>
          <a:p>
            <a:r>
              <a:rPr lang="en-US" dirty="0" smtClean="0"/>
              <a:t>Disadvantage: adversary who captures symmetric key (e.g. via insider attack or database breach) can use it to authenticate without having to physically capture the mobile device</a:t>
            </a:r>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23</a:t>
            </a:fld>
            <a:endParaRPr lang="en-US"/>
          </a:p>
        </p:txBody>
      </p:sp>
    </p:spTree>
    <p:extLst>
      <p:ext uri="{BB962C8B-B14F-4D97-AF65-F5344CB8AC3E}">
        <p14:creationId xmlns:p14="http://schemas.microsoft.com/office/powerpoint/2010/main" val="12900962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6365"/>
            <a:ext cx="8229600" cy="1143000"/>
          </a:xfrm>
        </p:spPr>
        <p:txBody>
          <a:bodyPr>
            <a:normAutofit fontScale="90000"/>
          </a:bodyPr>
          <a:lstStyle/>
          <a:p>
            <a:r>
              <a:rPr lang="en-US" dirty="0" smtClean="0"/>
              <a:t>Mobile devices are best used to carry credentials “derived” from primary credentials carried in a smart card</a:t>
            </a:r>
            <a:endParaRPr lang="en-US" dirty="0"/>
          </a:p>
        </p:txBody>
      </p:sp>
      <p:sp>
        <p:nvSpPr>
          <p:cNvPr id="3" name="Date Placeholder 2"/>
          <p:cNvSpPr>
            <a:spLocks noGrp="1"/>
          </p:cNvSpPr>
          <p:nvPr>
            <p:ph type="dt" sz="half" idx="10"/>
          </p:nvPr>
        </p:nvSpPr>
        <p:spPr/>
        <p:txBody>
          <a:bodyPr/>
          <a:lstStyle/>
          <a:p>
            <a:r>
              <a:rPr lang="en-US" smtClean="0"/>
              <a:t>9/30/14</a:t>
            </a:r>
            <a:endParaRPr lang="en-US"/>
          </a:p>
        </p:txBody>
      </p:sp>
      <p:sp>
        <p:nvSpPr>
          <p:cNvPr id="4" name="Slide Number Placeholder 3"/>
          <p:cNvSpPr>
            <a:spLocks noGrp="1"/>
          </p:cNvSpPr>
          <p:nvPr>
            <p:ph type="sldNum" sz="quarter" idx="12"/>
          </p:nvPr>
        </p:nvSpPr>
        <p:spPr/>
        <p:txBody>
          <a:bodyPr/>
          <a:lstStyle/>
          <a:p>
            <a:fld id="{67E33D30-C2AB-B647-8BC7-4FCC27D6E935}" type="slidenum">
              <a:rPr lang="en-US" smtClean="0"/>
              <a:t>3</a:t>
            </a:fld>
            <a:endParaRPr lang="en-US"/>
          </a:p>
        </p:txBody>
      </p:sp>
      <p:pic>
        <p:nvPicPr>
          <p:cNvPr id="5" name="Picture 4" descr="img-card-left-h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063" y="3039537"/>
            <a:ext cx="1473200" cy="2020389"/>
          </a:xfrm>
          <a:prstGeom prst="rect">
            <a:avLst/>
          </a:prstGeom>
        </p:spPr>
      </p:pic>
      <p:pic>
        <p:nvPicPr>
          <p:cNvPr id="6" name="Picture 5" descr="Galaxy-S-III-black-25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6392" y="2547827"/>
            <a:ext cx="1355945" cy="1355945"/>
          </a:xfrm>
          <a:prstGeom prst="rect">
            <a:avLst/>
          </a:prstGeom>
        </p:spPr>
      </p:pic>
      <p:pic>
        <p:nvPicPr>
          <p:cNvPr id="7" name="Picture 6" descr="1924461404135383891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2853" y="4274221"/>
            <a:ext cx="1943936" cy="1943936"/>
          </a:xfrm>
          <a:prstGeom prst="rect">
            <a:avLst/>
          </a:prstGeom>
        </p:spPr>
      </p:pic>
      <p:cxnSp>
        <p:nvCxnSpPr>
          <p:cNvPr id="9" name="Straight Arrow Connector 8"/>
          <p:cNvCxnSpPr/>
          <p:nvPr/>
        </p:nvCxnSpPr>
        <p:spPr>
          <a:xfrm flipV="1">
            <a:off x="3471333" y="3225801"/>
            <a:ext cx="2235198" cy="499532"/>
          </a:xfrm>
          <a:prstGeom prst="straightConnector1">
            <a:avLst/>
          </a:prstGeom>
          <a:ln w="635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3471333" y="4233327"/>
            <a:ext cx="2252134" cy="592673"/>
          </a:xfrm>
          <a:prstGeom prst="straightConnector1">
            <a:avLst/>
          </a:prstGeom>
          <a:ln w="6350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672668" y="2658536"/>
            <a:ext cx="1320798" cy="1200329"/>
          </a:xfrm>
          <a:prstGeom prst="rect">
            <a:avLst/>
          </a:prstGeom>
          <a:noFill/>
        </p:spPr>
        <p:txBody>
          <a:bodyPr wrap="square" rtlCol="0">
            <a:spAutoFit/>
          </a:bodyPr>
          <a:lstStyle/>
          <a:p>
            <a:pPr algn="r"/>
            <a:r>
              <a:rPr lang="en-US" dirty="0" smtClean="0">
                <a:solidFill>
                  <a:srgbClr val="FF0000"/>
                </a:solidFill>
              </a:rPr>
              <a:t>Derived</a:t>
            </a:r>
          </a:p>
          <a:p>
            <a:pPr algn="r"/>
            <a:r>
              <a:rPr lang="en-US" dirty="0" smtClean="0">
                <a:solidFill>
                  <a:srgbClr val="FF0000"/>
                </a:solidFill>
              </a:rPr>
              <a:t>Credentials in smart phone</a:t>
            </a:r>
            <a:endParaRPr lang="en-US" dirty="0">
              <a:solidFill>
                <a:srgbClr val="FF0000"/>
              </a:solidFill>
            </a:endParaRPr>
          </a:p>
        </p:txBody>
      </p:sp>
      <p:sp>
        <p:nvSpPr>
          <p:cNvPr id="13" name="TextBox 12"/>
          <p:cNvSpPr txBox="1"/>
          <p:nvPr/>
        </p:nvSpPr>
        <p:spPr>
          <a:xfrm>
            <a:off x="5672671" y="4622767"/>
            <a:ext cx="1320798" cy="923330"/>
          </a:xfrm>
          <a:prstGeom prst="rect">
            <a:avLst/>
          </a:prstGeom>
          <a:noFill/>
        </p:spPr>
        <p:txBody>
          <a:bodyPr wrap="square" rtlCol="0">
            <a:spAutoFit/>
          </a:bodyPr>
          <a:lstStyle/>
          <a:p>
            <a:pPr algn="r"/>
            <a:r>
              <a:rPr lang="en-US" dirty="0" smtClean="0">
                <a:solidFill>
                  <a:srgbClr val="FF0000"/>
                </a:solidFill>
              </a:rPr>
              <a:t>Derived</a:t>
            </a:r>
          </a:p>
          <a:p>
            <a:pPr algn="r"/>
            <a:r>
              <a:rPr lang="en-US" dirty="0" smtClean="0">
                <a:solidFill>
                  <a:srgbClr val="FF0000"/>
                </a:solidFill>
              </a:rPr>
              <a:t>Credentials in tablet</a:t>
            </a:r>
            <a:endParaRPr lang="en-US" dirty="0">
              <a:solidFill>
                <a:srgbClr val="FF0000"/>
              </a:solidFill>
            </a:endParaRPr>
          </a:p>
        </p:txBody>
      </p:sp>
      <p:sp>
        <p:nvSpPr>
          <p:cNvPr id="15" name="TextBox 14"/>
          <p:cNvSpPr txBox="1"/>
          <p:nvPr/>
        </p:nvSpPr>
        <p:spPr>
          <a:xfrm>
            <a:off x="2167468" y="3422438"/>
            <a:ext cx="1320798" cy="1200329"/>
          </a:xfrm>
          <a:prstGeom prst="rect">
            <a:avLst/>
          </a:prstGeom>
          <a:noFill/>
        </p:spPr>
        <p:txBody>
          <a:bodyPr wrap="square" rtlCol="0">
            <a:spAutoFit/>
          </a:bodyPr>
          <a:lstStyle/>
          <a:p>
            <a:r>
              <a:rPr lang="en-US" dirty="0" smtClean="0">
                <a:solidFill>
                  <a:srgbClr val="FF0000"/>
                </a:solidFill>
              </a:rPr>
              <a:t>Primary</a:t>
            </a:r>
          </a:p>
          <a:p>
            <a:r>
              <a:rPr lang="en-US" dirty="0" smtClean="0">
                <a:solidFill>
                  <a:srgbClr val="FF0000"/>
                </a:solidFill>
              </a:rPr>
              <a:t>Credentials in smart card</a:t>
            </a:r>
            <a:endParaRPr lang="en-US" dirty="0">
              <a:solidFill>
                <a:srgbClr val="FF0000"/>
              </a:solidFill>
            </a:endParaRPr>
          </a:p>
        </p:txBody>
      </p:sp>
    </p:spTree>
    <p:extLst>
      <p:ext uri="{BB962C8B-B14F-4D97-AF65-F5344CB8AC3E}">
        <p14:creationId xmlns:p14="http://schemas.microsoft.com/office/powerpoint/2010/main" val="21682631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meant by</a:t>
            </a:r>
            <a:br>
              <a:rPr lang="en-US" dirty="0" smtClean="0"/>
            </a:br>
            <a:r>
              <a:rPr lang="en-US" dirty="0" smtClean="0"/>
              <a:t>“derived credentials”?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Term coined by the US National Institute of Standards and Technology (NIST) in the context of federal employee credentials, </a:t>
            </a:r>
            <a:r>
              <a:rPr lang="en-US" dirty="0" smtClean="0"/>
              <a:t>but concept </a:t>
            </a:r>
            <a:r>
              <a:rPr lang="en-US" dirty="0" smtClean="0"/>
              <a:t>broadly applicable</a:t>
            </a:r>
          </a:p>
          <a:p>
            <a:r>
              <a:rPr lang="en-US" dirty="0" smtClean="0"/>
              <a:t>Derived credentials are:</a:t>
            </a:r>
          </a:p>
          <a:p>
            <a:pPr marL="971550" lvl="1" indent="-514350">
              <a:buFont typeface="+mj-lt"/>
              <a:buAutoNum type="arabicPeriod"/>
            </a:pPr>
            <a:r>
              <a:rPr lang="en-US" dirty="0" smtClean="0"/>
              <a:t>Functionally equivalent to the primary credentials</a:t>
            </a:r>
          </a:p>
          <a:p>
            <a:pPr marL="971550" lvl="1" indent="-514350">
              <a:buFont typeface="+mj-lt"/>
              <a:buAutoNum type="arabicPeriod"/>
            </a:pPr>
            <a:r>
              <a:rPr lang="en-US" dirty="0" smtClean="0"/>
              <a:t>Obtained by the user for each mobile device based on the proofing performed for the issuance of the primary credentials</a:t>
            </a:r>
          </a:p>
          <a:p>
            <a:r>
              <a:rPr lang="en-US" dirty="0" smtClean="0"/>
              <a:t>How are they </a:t>
            </a:r>
            <a:r>
              <a:rPr lang="en-US" dirty="0" smtClean="0"/>
              <a:t>provisioned?</a:t>
            </a:r>
          </a:p>
          <a:p>
            <a:pPr lvl="1"/>
            <a:r>
              <a:rPr lang="en-US" dirty="0" smtClean="0"/>
              <a:t>Key pairs for authentication, signature or payments should be </a:t>
            </a:r>
            <a:r>
              <a:rPr lang="en-US" dirty="0" smtClean="0"/>
              <a:t>generated </a:t>
            </a:r>
            <a:r>
              <a:rPr lang="en-US" dirty="0" smtClean="0"/>
              <a:t>on mobile device, then certified</a:t>
            </a:r>
          </a:p>
          <a:p>
            <a:pPr lvl="1"/>
            <a:r>
              <a:rPr lang="en-US" dirty="0" smtClean="0"/>
              <a:t>Certified key pairs for email encryption/decryption must be retrieved </a:t>
            </a:r>
            <a:r>
              <a:rPr lang="en-US" dirty="0" smtClean="0"/>
              <a:t>from escrow </a:t>
            </a:r>
            <a:r>
              <a:rPr lang="en-US" dirty="0" smtClean="0"/>
              <a:t>server</a:t>
            </a:r>
          </a:p>
          <a:p>
            <a:pPr lvl="1"/>
            <a:r>
              <a:rPr lang="en-US" dirty="0" smtClean="0"/>
              <a:t>Symmetric keys in payment credentials may be retrieved from the issuing bank</a:t>
            </a: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4</a:t>
            </a:fld>
            <a:endParaRPr lang="en-US"/>
          </a:p>
        </p:txBody>
      </p:sp>
    </p:spTree>
    <p:extLst>
      <p:ext uri="{BB962C8B-B14F-4D97-AF65-F5344CB8AC3E}">
        <p14:creationId xmlns:p14="http://schemas.microsoft.com/office/powerpoint/2010/main" val="17170722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Security threats against</a:t>
            </a:r>
            <a:br>
              <a:rPr lang="en-US" dirty="0" smtClean="0"/>
            </a:br>
            <a:r>
              <a:rPr lang="en-US" dirty="0" smtClean="0"/>
              <a:t>derived credentials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Malware in mobile device</a:t>
            </a:r>
          </a:p>
          <a:p>
            <a:pPr lvl="1"/>
            <a:r>
              <a:rPr lang="en-US" dirty="0" smtClean="0"/>
              <a:t>Could capture credentials</a:t>
            </a:r>
          </a:p>
          <a:p>
            <a:pPr lvl="1"/>
            <a:r>
              <a:rPr lang="en-US" dirty="0" smtClean="0"/>
              <a:t>Could intercept or phish </a:t>
            </a:r>
            <a:r>
              <a:rPr lang="en-US" dirty="0" smtClean="0"/>
              <a:t>a PIN used to activate the credentials</a:t>
            </a:r>
            <a:endParaRPr lang="en-US" dirty="0" smtClean="0"/>
          </a:p>
          <a:p>
            <a:r>
              <a:rPr lang="en-US" dirty="0" smtClean="0"/>
              <a:t>Physical capture of mobile device</a:t>
            </a:r>
          </a:p>
          <a:p>
            <a:pPr lvl="1"/>
            <a:r>
              <a:rPr lang="en-US" dirty="0" smtClean="0"/>
              <a:t>3.1 million smart phones stolen in the US in 2013</a:t>
            </a:r>
          </a:p>
          <a:p>
            <a:pPr lvl="1"/>
            <a:r>
              <a:rPr lang="en-US" dirty="0" smtClean="0"/>
              <a:t>Adversary who captures device could </a:t>
            </a:r>
            <a:r>
              <a:rPr lang="en-US" dirty="0" err="1" smtClean="0"/>
              <a:t>exfiltrate</a:t>
            </a:r>
            <a:r>
              <a:rPr lang="en-US" dirty="0" smtClean="0"/>
              <a:t> credentials if stored in the clear</a:t>
            </a:r>
          </a:p>
          <a:p>
            <a:pPr lvl="1"/>
            <a:r>
              <a:rPr lang="en-US" dirty="0" smtClean="0"/>
              <a:t>If credentials encrypted under PIN, adversary could easily crack PIN with offline brute-force guessing attack, then decrypt credentials</a:t>
            </a:r>
          </a:p>
          <a:p>
            <a:pPr lvl="1"/>
            <a:endParaRPr lang="en-US" dirty="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5</a:t>
            </a:fld>
            <a:endParaRPr lang="en-US"/>
          </a:p>
        </p:txBody>
      </p:sp>
    </p:spTree>
    <p:extLst>
      <p:ext uri="{BB962C8B-B14F-4D97-AF65-F5344CB8AC3E}">
        <p14:creationId xmlns:p14="http://schemas.microsoft.com/office/powerpoint/2010/main" val="1118927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NIST draft guidance on</a:t>
            </a:r>
            <a:br>
              <a:rPr lang="en-US" dirty="0" smtClean="0"/>
            </a:br>
            <a:r>
              <a:rPr lang="en-US" dirty="0" smtClean="0"/>
              <a:t>derived credentials</a:t>
            </a:r>
            <a:endParaRPr lang="en-US" dirty="0"/>
          </a:p>
        </p:txBody>
      </p:sp>
      <p:sp>
        <p:nvSpPr>
          <p:cNvPr id="3" name="Content Placeholder 2"/>
          <p:cNvSpPr>
            <a:spLocks noGrp="1"/>
          </p:cNvSpPr>
          <p:nvPr>
            <p:ph idx="1"/>
          </p:nvPr>
        </p:nvSpPr>
        <p:spPr/>
        <p:txBody>
          <a:bodyPr>
            <a:normAutofit fontScale="92500" lnSpcReduction="20000"/>
          </a:bodyPr>
          <a:lstStyle/>
          <a:p>
            <a:r>
              <a:rPr lang="en-US" dirty="0"/>
              <a:t>D</a:t>
            </a:r>
            <a:r>
              <a:rPr lang="en-US" dirty="0" smtClean="0"/>
              <a:t>raft documents NISTIR 7981 and SP800-157, NIST propose storing </a:t>
            </a:r>
            <a:r>
              <a:rPr lang="en-US" dirty="0" smtClean="0"/>
              <a:t>US F</a:t>
            </a:r>
            <a:r>
              <a:rPr lang="en-US" dirty="0" smtClean="0"/>
              <a:t>ederal </a:t>
            </a:r>
            <a:r>
              <a:rPr lang="en-US" dirty="0" smtClean="0"/>
              <a:t>derived credentials</a:t>
            </a:r>
          </a:p>
          <a:p>
            <a:pPr lvl="1"/>
            <a:r>
              <a:rPr lang="en-US" dirty="0"/>
              <a:t>I</a:t>
            </a:r>
            <a:r>
              <a:rPr lang="en-US" dirty="0" smtClean="0"/>
              <a:t>n </a:t>
            </a:r>
            <a:r>
              <a:rPr lang="en-US" dirty="0" smtClean="0"/>
              <a:t>a Secure </a:t>
            </a:r>
            <a:r>
              <a:rPr lang="en-US" dirty="0"/>
              <a:t>E</a:t>
            </a:r>
            <a:r>
              <a:rPr lang="en-US" dirty="0" smtClean="0"/>
              <a:t>lement, or </a:t>
            </a:r>
            <a:endParaRPr lang="en-US" dirty="0" smtClean="0"/>
          </a:p>
          <a:p>
            <a:pPr lvl="1"/>
            <a:r>
              <a:rPr lang="en-US" dirty="0" smtClean="0"/>
              <a:t>In memory, </a:t>
            </a:r>
            <a:r>
              <a:rPr lang="en-US" dirty="0" smtClean="0"/>
              <a:t>protected by a PIN</a:t>
            </a:r>
          </a:p>
          <a:p>
            <a:r>
              <a:rPr lang="en-US" dirty="0" smtClean="0"/>
              <a:t>But</a:t>
            </a:r>
          </a:p>
          <a:p>
            <a:pPr lvl="1"/>
            <a:r>
              <a:rPr lang="en-US" dirty="0" smtClean="0"/>
              <a:t>They allow a 6-digit PIN, without addressing the threat of offline guessing attack</a:t>
            </a:r>
          </a:p>
          <a:p>
            <a:pPr lvl="1"/>
            <a:r>
              <a:rPr lang="en-US" dirty="0" smtClean="0"/>
              <a:t>They do not address the need to protect the PIN against malware</a:t>
            </a:r>
          </a:p>
          <a:p>
            <a:pPr lvl="1"/>
            <a:r>
              <a:rPr lang="en-US" dirty="0" smtClean="0"/>
              <a:t>They do not explicitly consider the use of a TEE</a:t>
            </a:r>
          </a:p>
          <a:p>
            <a:pPr lvl="1"/>
            <a:endParaRPr lang="en-US" dirty="0" smtClean="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6</a:t>
            </a:fld>
            <a:endParaRPr lang="en-US"/>
          </a:p>
        </p:txBody>
      </p:sp>
    </p:spTree>
    <p:extLst>
      <p:ext uri="{BB962C8B-B14F-4D97-AF65-F5344CB8AC3E}">
        <p14:creationId xmlns:p14="http://schemas.microsoft.com/office/powerpoint/2010/main" val="1860182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TEE is ideally suited to protect derived credentials against malware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TEE is highly resistant to malware</a:t>
            </a:r>
          </a:p>
          <a:p>
            <a:r>
              <a:rPr lang="en-US" dirty="0" smtClean="0"/>
              <a:t>Malware in the REE cannot extract cryptographic credentials stored in the TEE</a:t>
            </a:r>
          </a:p>
          <a:p>
            <a:r>
              <a:rPr lang="en-US" dirty="0" smtClean="0"/>
              <a:t>Malware in the REE could ask the TEE to make use of the credentials, but the request can be made subject to user approval through the </a:t>
            </a:r>
            <a:r>
              <a:rPr lang="en-US" dirty="0" smtClean="0"/>
              <a:t>TEE’s Trusted User Interface (UI)</a:t>
            </a:r>
          </a:p>
          <a:p>
            <a:r>
              <a:rPr lang="en-US" dirty="0" smtClean="0"/>
              <a:t>The</a:t>
            </a:r>
            <a:r>
              <a:rPr lang="en-US" dirty="0" smtClean="0"/>
              <a:t> TEE’s trusted UI can also protect the credential activation PIN against being intercepted or phished by malware</a:t>
            </a:r>
            <a:endParaRPr lang="en-US" dirty="0" smtClean="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7</a:t>
            </a:fld>
            <a:endParaRPr lang="en-US"/>
          </a:p>
        </p:txBody>
      </p:sp>
    </p:spTree>
    <p:extLst>
      <p:ext uri="{BB962C8B-B14F-4D97-AF65-F5344CB8AC3E}">
        <p14:creationId xmlns:p14="http://schemas.microsoft.com/office/powerpoint/2010/main" val="4258788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Protection against physical capture of the mobile device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TEE can protect credentials against an adversary who captures the mobile device by storing them in a Secure Element</a:t>
            </a:r>
          </a:p>
          <a:p>
            <a:pPr lvl="1"/>
            <a:r>
              <a:rPr lang="en-US" dirty="0" smtClean="0"/>
              <a:t>TEE </a:t>
            </a:r>
            <a:r>
              <a:rPr lang="en-US" dirty="0"/>
              <a:t>Secure Element API Specification </a:t>
            </a:r>
            <a:r>
              <a:rPr lang="en-US" dirty="0" smtClean="0"/>
              <a:t>v1.0</a:t>
            </a:r>
          </a:p>
          <a:p>
            <a:pPr lvl="1"/>
            <a:r>
              <a:rPr lang="en-US" dirty="0" smtClean="0"/>
              <a:t>Communication between the TEE and the SE may have to go through the REE, requiring encryption</a:t>
            </a:r>
          </a:p>
          <a:p>
            <a:r>
              <a:rPr lang="en-US" dirty="0"/>
              <a:t>I</a:t>
            </a:r>
            <a:r>
              <a:rPr lang="en-US" dirty="0" smtClean="0"/>
              <a:t>t would be simpler if the TEE could protect credentials stored in the TEE itself</a:t>
            </a:r>
          </a:p>
          <a:p>
            <a:r>
              <a:rPr lang="en-US" dirty="0" smtClean="0"/>
              <a:t>This can be accomplished </a:t>
            </a:r>
            <a:r>
              <a:rPr lang="en-US" dirty="0" smtClean="0"/>
              <a:t>using </a:t>
            </a:r>
            <a:r>
              <a:rPr lang="en-US" b="1" i="1" dirty="0" smtClean="0">
                <a:solidFill>
                  <a:srgbClr val="FF0000"/>
                </a:solidFill>
              </a:rPr>
              <a:t>Virtual </a:t>
            </a:r>
            <a:r>
              <a:rPr lang="en-US" b="1" i="1" dirty="0" smtClean="0">
                <a:solidFill>
                  <a:srgbClr val="FF0000"/>
                </a:solidFill>
              </a:rPr>
              <a:t>Tamper Resistance</a:t>
            </a:r>
            <a:endParaRPr lang="en-US" b="1" i="1" dirty="0">
              <a:solidFill>
                <a:srgbClr val="FF0000"/>
              </a:solidFill>
            </a:endParaRPr>
          </a:p>
          <a:p>
            <a:pPr lvl="1"/>
            <a:endParaRPr lang="en-US" dirty="0"/>
          </a:p>
        </p:txBody>
      </p:sp>
      <p:sp>
        <p:nvSpPr>
          <p:cNvPr id="4" name="Date Placeholder 3"/>
          <p:cNvSpPr>
            <a:spLocks noGrp="1"/>
          </p:cNvSpPr>
          <p:nvPr>
            <p:ph type="dt" sz="half" idx="10"/>
          </p:nvPr>
        </p:nvSpPr>
        <p:spPr/>
        <p:txBody>
          <a:bodyPr/>
          <a:lstStyle/>
          <a:p>
            <a:r>
              <a:rPr lang="en-US" smtClean="0"/>
              <a:t>9/30/14</a:t>
            </a:r>
            <a:endParaRPr lang="en-US"/>
          </a:p>
        </p:txBody>
      </p:sp>
      <p:sp>
        <p:nvSpPr>
          <p:cNvPr id="5" name="Slide Number Placeholder 4"/>
          <p:cNvSpPr>
            <a:spLocks noGrp="1"/>
          </p:cNvSpPr>
          <p:nvPr>
            <p:ph type="sldNum" sz="quarter" idx="12"/>
          </p:nvPr>
        </p:nvSpPr>
        <p:spPr/>
        <p:txBody>
          <a:bodyPr/>
          <a:lstStyle/>
          <a:p>
            <a:fld id="{67E33D30-C2AB-B647-8BC7-4FCC27D6E935}" type="slidenum">
              <a:rPr lang="en-US" smtClean="0"/>
              <a:t>8</a:t>
            </a:fld>
            <a:endParaRPr lang="en-US"/>
          </a:p>
        </p:txBody>
      </p:sp>
    </p:spTree>
    <p:extLst>
      <p:ext uri="{BB962C8B-B14F-4D97-AF65-F5344CB8AC3E}">
        <p14:creationId xmlns:p14="http://schemas.microsoft.com/office/powerpoint/2010/main" val="154295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151"/>
            <a:ext cx="8229600" cy="1143000"/>
          </a:xfrm>
        </p:spPr>
        <p:txBody>
          <a:bodyPr>
            <a:normAutofit/>
          </a:bodyPr>
          <a:lstStyle/>
          <a:p>
            <a:r>
              <a:rPr lang="en-US" sz="2800" dirty="0" smtClean="0"/>
              <a:t>Virtual </a:t>
            </a:r>
            <a:r>
              <a:rPr lang="en-US" sz="2800" dirty="0"/>
              <a:t>tamper resistance</a:t>
            </a:r>
          </a:p>
        </p:txBody>
      </p:sp>
      <p:sp>
        <p:nvSpPr>
          <p:cNvPr id="3" name="Date Placeholder 2"/>
          <p:cNvSpPr>
            <a:spLocks noGrp="1"/>
          </p:cNvSpPr>
          <p:nvPr>
            <p:ph type="dt" sz="half" idx="10"/>
          </p:nvPr>
        </p:nvSpPr>
        <p:spPr/>
        <p:txBody>
          <a:bodyPr/>
          <a:lstStyle/>
          <a:p>
            <a:r>
              <a:rPr lang="en-US" smtClean="0"/>
              <a:t>9/30/14</a:t>
            </a:r>
            <a:endParaRPr lang="en-US"/>
          </a:p>
        </p:txBody>
      </p:sp>
      <p:sp>
        <p:nvSpPr>
          <p:cNvPr id="4" name="Slide Number Placeholder 3"/>
          <p:cNvSpPr>
            <a:spLocks noGrp="1"/>
          </p:cNvSpPr>
          <p:nvPr>
            <p:ph type="sldNum" sz="quarter" idx="12"/>
          </p:nvPr>
        </p:nvSpPr>
        <p:spPr/>
        <p:txBody>
          <a:bodyPr/>
          <a:lstStyle/>
          <a:p>
            <a:fld id="{67E33D30-C2AB-B647-8BC7-4FCC27D6E935}" type="slidenum">
              <a:rPr lang="en-US" smtClean="0"/>
              <a:t>9</a:t>
            </a:fld>
            <a:endParaRPr lang="en-US"/>
          </a:p>
        </p:txBody>
      </p:sp>
      <p:sp>
        <p:nvSpPr>
          <p:cNvPr id="9" name="Rounded Rectangle 8"/>
          <p:cNvSpPr/>
          <p:nvPr/>
        </p:nvSpPr>
        <p:spPr>
          <a:xfrm>
            <a:off x="1100654" y="891249"/>
            <a:ext cx="3786886" cy="5221685"/>
          </a:xfrm>
          <a:prstGeom prst="roundRect">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913338" y="818088"/>
            <a:ext cx="2239006" cy="369332"/>
          </a:xfrm>
          <a:prstGeom prst="rect">
            <a:avLst/>
          </a:prstGeom>
          <a:noFill/>
        </p:spPr>
        <p:txBody>
          <a:bodyPr wrap="square" rtlCol="0">
            <a:spAutoFit/>
          </a:bodyPr>
          <a:lstStyle/>
          <a:p>
            <a:pPr algn="ctr"/>
            <a:r>
              <a:rPr lang="en-US" dirty="0" smtClean="0"/>
              <a:t>Mobile device</a:t>
            </a:r>
            <a:endParaRPr lang="en-US" dirty="0"/>
          </a:p>
        </p:txBody>
      </p:sp>
      <p:sp>
        <p:nvSpPr>
          <p:cNvPr id="13" name="Rectangle 12"/>
          <p:cNvSpPr/>
          <p:nvPr/>
        </p:nvSpPr>
        <p:spPr>
          <a:xfrm>
            <a:off x="1303389" y="1348444"/>
            <a:ext cx="2337380" cy="4442756"/>
          </a:xfrm>
          <a:prstGeom prst="rect">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372244" y="1277274"/>
            <a:ext cx="2239006" cy="369332"/>
          </a:xfrm>
          <a:prstGeom prst="rect">
            <a:avLst/>
          </a:prstGeom>
          <a:noFill/>
        </p:spPr>
        <p:txBody>
          <a:bodyPr wrap="square" rtlCol="0">
            <a:spAutoFit/>
          </a:bodyPr>
          <a:lstStyle/>
          <a:p>
            <a:pPr algn="ctr"/>
            <a:r>
              <a:rPr lang="en-US" dirty="0" smtClean="0"/>
              <a:t>TEE (Secure OS)</a:t>
            </a:r>
            <a:endParaRPr lang="en-US" dirty="0"/>
          </a:p>
        </p:txBody>
      </p:sp>
      <p:grpSp>
        <p:nvGrpSpPr>
          <p:cNvPr id="61" name="Group 60"/>
          <p:cNvGrpSpPr/>
          <p:nvPr/>
        </p:nvGrpSpPr>
        <p:grpSpPr>
          <a:xfrm>
            <a:off x="98148" y="1745119"/>
            <a:ext cx="2534985" cy="2250251"/>
            <a:chOff x="98148" y="1745119"/>
            <a:chExt cx="2534985" cy="2250251"/>
          </a:xfrm>
        </p:grpSpPr>
        <p:grpSp>
          <p:nvGrpSpPr>
            <p:cNvPr id="148" name="Group 147"/>
            <p:cNvGrpSpPr/>
            <p:nvPr/>
          </p:nvGrpSpPr>
          <p:grpSpPr>
            <a:xfrm>
              <a:off x="98148" y="2309909"/>
              <a:ext cx="360882" cy="790982"/>
              <a:chOff x="202735" y="2489200"/>
              <a:chExt cx="492538" cy="1002145"/>
            </a:xfrm>
          </p:grpSpPr>
          <p:sp>
            <p:nvSpPr>
              <p:cNvPr id="5" name="Oval 4"/>
              <p:cNvSpPr/>
              <p:nvPr/>
            </p:nvSpPr>
            <p:spPr>
              <a:xfrm>
                <a:off x="326550" y="2489200"/>
                <a:ext cx="237067" cy="237744"/>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45910" y="2737612"/>
                <a:ext cx="0" cy="3781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202735" y="2842013"/>
                <a:ext cx="49253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248798" y="3111796"/>
                <a:ext cx="189060" cy="3781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flipV="1">
                <a:off x="454484" y="3113219"/>
                <a:ext cx="189060" cy="3781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47" name="Group 46"/>
            <p:cNvGrpSpPr/>
            <p:nvPr/>
          </p:nvGrpSpPr>
          <p:grpSpPr>
            <a:xfrm>
              <a:off x="1380498" y="3349039"/>
              <a:ext cx="1251795" cy="646331"/>
              <a:chOff x="1380498" y="3349039"/>
              <a:chExt cx="1251795" cy="646331"/>
            </a:xfrm>
          </p:grpSpPr>
          <p:sp>
            <p:nvSpPr>
              <p:cNvPr id="27" name="Rectangle 26"/>
              <p:cNvSpPr/>
              <p:nvPr/>
            </p:nvSpPr>
            <p:spPr>
              <a:xfrm>
                <a:off x="1596854" y="3397946"/>
                <a:ext cx="830246" cy="597424"/>
              </a:xfrm>
              <a:prstGeom prst="rect">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TextBox 100"/>
              <p:cNvSpPr txBox="1"/>
              <p:nvPr/>
            </p:nvSpPr>
            <p:spPr>
              <a:xfrm>
                <a:off x="1380498" y="3349039"/>
                <a:ext cx="1251795" cy="646331"/>
              </a:xfrm>
              <a:prstGeom prst="rect">
                <a:avLst/>
              </a:prstGeom>
              <a:noFill/>
              <a:ln>
                <a:noFill/>
              </a:ln>
            </p:spPr>
            <p:txBody>
              <a:bodyPr wrap="square" rtlCol="0">
                <a:spAutoFit/>
              </a:bodyPr>
              <a:lstStyle/>
              <a:p>
                <a:pPr algn="ctr"/>
                <a:r>
                  <a:rPr lang="en-US" sz="1200" b="1" dirty="0" smtClean="0">
                    <a:solidFill>
                      <a:schemeClr val="accent3">
                        <a:lumMod val="75000"/>
                      </a:schemeClr>
                    </a:solidFill>
                  </a:rPr>
                  <a:t>Device</a:t>
                </a:r>
              </a:p>
              <a:p>
                <a:pPr algn="ctr"/>
                <a:r>
                  <a:rPr lang="en-US" sz="1200" b="1" dirty="0" smtClean="0">
                    <a:solidFill>
                      <a:schemeClr val="accent3">
                        <a:lumMod val="75000"/>
                      </a:schemeClr>
                    </a:solidFill>
                  </a:rPr>
                  <a:t>auth.</a:t>
                </a:r>
              </a:p>
              <a:p>
                <a:pPr algn="ctr"/>
                <a:r>
                  <a:rPr lang="en-US" sz="1200" b="1" dirty="0">
                    <a:solidFill>
                      <a:schemeClr val="accent3">
                        <a:lumMod val="75000"/>
                      </a:schemeClr>
                    </a:solidFill>
                  </a:rPr>
                  <a:t>c</a:t>
                </a:r>
                <a:r>
                  <a:rPr lang="en-US" sz="1200" b="1" dirty="0" smtClean="0">
                    <a:solidFill>
                      <a:schemeClr val="accent3">
                        <a:lumMod val="75000"/>
                      </a:schemeClr>
                    </a:solidFill>
                  </a:rPr>
                  <a:t>redential</a:t>
                </a:r>
                <a:endParaRPr lang="en-US" sz="1200" b="1" dirty="0">
                  <a:solidFill>
                    <a:schemeClr val="accent3">
                      <a:lumMod val="75000"/>
                    </a:schemeClr>
                  </a:solidFill>
                </a:endParaRPr>
              </a:p>
            </p:txBody>
          </p:sp>
        </p:grpSp>
        <p:grpSp>
          <p:nvGrpSpPr>
            <p:cNvPr id="42" name="Group 41"/>
            <p:cNvGrpSpPr/>
            <p:nvPr/>
          </p:nvGrpSpPr>
          <p:grpSpPr>
            <a:xfrm>
              <a:off x="354773" y="1891726"/>
              <a:ext cx="948616" cy="502252"/>
              <a:chOff x="354773" y="1891726"/>
              <a:chExt cx="948616" cy="502252"/>
            </a:xfrm>
          </p:grpSpPr>
          <p:cxnSp>
            <p:nvCxnSpPr>
              <p:cNvPr id="150" name="Straight Arrow Connector 149"/>
              <p:cNvCxnSpPr/>
              <p:nvPr/>
            </p:nvCxnSpPr>
            <p:spPr>
              <a:xfrm flipH="1">
                <a:off x="582706" y="2393978"/>
                <a:ext cx="72068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54" name="TextBox 153"/>
              <p:cNvSpPr txBox="1"/>
              <p:nvPr/>
            </p:nvSpPr>
            <p:spPr>
              <a:xfrm>
                <a:off x="354773" y="1891726"/>
                <a:ext cx="844358" cy="461665"/>
              </a:xfrm>
              <a:prstGeom prst="rect">
                <a:avLst/>
              </a:prstGeom>
              <a:noFill/>
            </p:spPr>
            <p:txBody>
              <a:bodyPr wrap="square" rtlCol="0">
                <a:spAutoFit/>
              </a:bodyPr>
              <a:lstStyle/>
              <a:p>
                <a:pPr algn="ctr"/>
                <a:r>
                  <a:rPr lang="en-US" sz="1200" dirty="0" smtClean="0"/>
                  <a:t>Security indicator</a:t>
                </a:r>
                <a:endParaRPr lang="en-US" sz="1200" dirty="0"/>
              </a:p>
            </p:txBody>
          </p:sp>
        </p:grpSp>
        <p:grpSp>
          <p:nvGrpSpPr>
            <p:cNvPr id="43" name="Group 42"/>
            <p:cNvGrpSpPr/>
            <p:nvPr/>
          </p:nvGrpSpPr>
          <p:grpSpPr>
            <a:xfrm>
              <a:off x="582706" y="2546432"/>
              <a:ext cx="929482" cy="276999"/>
              <a:chOff x="582706" y="2546432"/>
              <a:chExt cx="929482" cy="276999"/>
            </a:xfrm>
          </p:grpSpPr>
          <p:cxnSp>
            <p:nvCxnSpPr>
              <p:cNvPr id="152" name="Straight Arrow Connector 151"/>
              <p:cNvCxnSpPr/>
              <p:nvPr/>
            </p:nvCxnSpPr>
            <p:spPr>
              <a:xfrm>
                <a:off x="582706" y="2822895"/>
                <a:ext cx="929482" cy="0"/>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55" name="TextBox 154"/>
              <p:cNvSpPr txBox="1"/>
              <p:nvPr/>
            </p:nvSpPr>
            <p:spPr>
              <a:xfrm>
                <a:off x="630096" y="2546432"/>
                <a:ext cx="450407" cy="276999"/>
              </a:xfrm>
              <a:prstGeom prst="rect">
                <a:avLst/>
              </a:prstGeom>
              <a:noFill/>
            </p:spPr>
            <p:txBody>
              <a:bodyPr wrap="square" rtlCol="0">
                <a:spAutoFit/>
              </a:bodyPr>
              <a:lstStyle/>
              <a:p>
                <a:r>
                  <a:rPr lang="en-US" sz="1200" b="1" dirty="0" smtClean="0">
                    <a:solidFill>
                      <a:schemeClr val="accent3">
                        <a:lumMod val="75000"/>
                      </a:schemeClr>
                    </a:solidFill>
                  </a:rPr>
                  <a:t>PIN</a:t>
                </a:r>
                <a:endParaRPr lang="en-US" sz="1200" b="1" dirty="0">
                  <a:solidFill>
                    <a:schemeClr val="accent3">
                      <a:lumMod val="75000"/>
                    </a:schemeClr>
                  </a:solidFill>
                </a:endParaRPr>
              </a:p>
            </p:txBody>
          </p:sp>
        </p:grpSp>
        <p:grpSp>
          <p:nvGrpSpPr>
            <p:cNvPr id="46" name="Group 45"/>
            <p:cNvGrpSpPr/>
            <p:nvPr/>
          </p:nvGrpSpPr>
          <p:grpSpPr>
            <a:xfrm>
              <a:off x="1381338" y="2452567"/>
              <a:ext cx="1251795" cy="740656"/>
              <a:chOff x="1381338" y="2452567"/>
              <a:chExt cx="1251795" cy="740656"/>
            </a:xfrm>
          </p:grpSpPr>
          <p:sp>
            <p:nvSpPr>
              <p:cNvPr id="17" name="Hexagon 16"/>
              <p:cNvSpPr/>
              <p:nvPr/>
            </p:nvSpPr>
            <p:spPr>
              <a:xfrm>
                <a:off x="1512188" y="2452567"/>
                <a:ext cx="993946" cy="740656"/>
              </a:xfrm>
              <a:prstGeom prst="hexagon">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TextBox 155"/>
              <p:cNvSpPr txBox="1"/>
              <p:nvPr/>
            </p:nvSpPr>
            <p:spPr>
              <a:xfrm>
                <a:off x="1381338" y="2454559"/>
                <a:ext cx="1251795" cy="646331"/>
              </a:xfrm>
              <a:prstGeom prst="rect">
                <a:avLst/>
              </a:prstGeom>
              <a:noFill/>
              <a:ln>
                <a:noFill/>
              </a:ln>
            </p:spPr>
            <p:txBody>
              <a:bodyPr wrap="square" rtlCol="0">
                <a:spAutoFit/>
              </a:bodyPr>
              <a:lstStyle/>
              <a:p>
                <a:pPr algn="ctr"/>
                <a:r>
                  <a:rPr lang="en-US" sz="1200" b="1" dirty="0" smtClean="0">
                    <a:solidFill>
                      <a:schemeClr val="accent3">
                        <a:lumMod val="75000"/>
                      </a:schemeClr>
                    </a:solidFill>
                  </a:rPr>
                  <a:t>Credential</a:t>
                </a:r>
              </a:p>
              <a:p>
                <a:pPr algn="ctr"/>
                <a:r>
                  <a:rPr lang="en-US" sz="1200" b="1" dirty="0">
                    <a:solidFill>
                      <a:schemeClr val="accent3">
                        <a:lumMod val="75000"/>
                      </a:schemeClr>
                    </a:solidFill>
                  </a:rPr>
                  <a:t>r</a:t>
                </a:r>
                <a:r>
                  <a:rPr lang="en-US" sz="1200" b="1" dirty="0" smtClean="0">
                    <a:solidFill>
                      <a:schemeClr val="accent3">
                        <a:lumMod val="75000"/>
                      </a:schemeClr>
                    </a:solidFill>
                  </a:rPr>
                  <a:t>egeneration</a:t>
                </a:r>
              </a:p>
              <a:p>
                <a:pPr algn="ctr"/>
                <a:r>
                  <a:rPr lang="en-US" sz="1200" b="1" dirty="0" smtClean="0">
                    <a:solidFill>
                      <a:schemeClr val="accent3">
                        <a:lumMod val="75000"/>
                      </a:schemeClr>
                    </a:solidFill>
                  </a:rPr>
                  <a:t>procedure</a:t>
                </a:r>
                <a:endParaRPr lang="en-US" sz="1200" b="1" dirty="0">
                  <a:solidFill>
                    <a:schemeClr val="accent3">
                      <a:lumMod val="75000"/>
                    </a:schemeClr>
                  </a:solidFill>
                </a:endParaRPr>
              </a:p>
            </p:txBody>
          </p:sp>
        </p:grpSp>
        <p:grpSp>
          <p:nvGrpSpPr>
            <p:cNvPr id="45" name="Group 44"/>
            <p:cNvGrpSpPr/>
            <p:nvPr/>
          </p:nvGrpSpPr>
          <p:grpSpPr>
            <a:xfrm>
              <a:off x="1374978" y="1745119"/>
              <a:ext cx="1251795" cy="709440"/>
              <a:chOff x="1374978" y="1745119"/>
              <a:chExt cx="1251795" cy="709440"/>
            </a:xfrm>
          </p:grpSpPr>
          <p:sp>
            <p:nvSpPr>
              <p:cNvPr id="23" name="Rectangle 22"/>
              <p:cNvSpPr/>
              <p:nvPr/>
            </p:nvSpPr>
            <p:spPr>
              <a:xfrm>
                <a:off x="1599675" y="1778002"/>
                <a:ext cx="830246" cy="465665"/>
              </a:xfrm>
              <a:prstGeom prst="rect">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4" name="Group 43"/>
              <p:cNvGrpSpPr/>
              <p:nvPr/>
            </p:nvGrpSpPr>
            <p:grpSpPr>
              <a:xfrm>
                <a:off x="1374978" y="1745119"/>
                <a:ext cx="1251795" cy="709440"/>
                <a:chOff x="1374978" y="1745119"/>
                <a:chExt cx="1251795" cy="709440"/>
              </a:xfrm>
            </p:grpSpPr>
            <p:sp>
              <p:nvSpPr>
                <p:cNvPr id="68" name="TextBox 67"/>
                <p:cNvSpPr txBox="1"/>
                <p:nvPr/>
              </p:nvSpPr>
              <p:spPr>
                <a:xfrm>
                  <a:off x="1374978" y="1745119"/>
                  <a:ext cx="1251795" cy="461665"/>
                </a:xfrm>
                <a:prstGeom prst="rect">
                  <a:avLst/>
                </a:prstGeom>
                <a:noFill/>
                <a:ln>
                  <a:noFill/>
                </a:ln>
              </p:spPr>
              <p:txBody>
                <a:bodyPr wrap="square" rtlCol="0">
                  <a:spAutoFit/>
                </a:bodyPr>
                <a:lstStyle/>
                <a:p>
                  <a:pPr algn="ctr"/>
                  <a:r>
                    <a:rPr lang="en-US" sz="1200" b="1" dirty="0" smtClean="0">
                      <a:solidFill>
                        <a:schemeClr val="accent3">
                          <a:lumMod val="75000"/>
                        </a:schemeClr>
                      </a:solidFill>
                    </a:rPr>
                    <a:t>Proto-</a:t>
                  </a:r>
                </a:p>
                <a:p>
                  <a:pPr algn="ctr"/>
                  <a:r>
                    <a:rPr lang="en-US" sz="1200" b="1" dirty="0" smtClean="0">
                      <a:solidFill>
                        <a:schemeClr val="accent3">
                          <a:lumMod val="75000"/>
                        </a:schemeClr>
                      </a:solidFill>
                    </a:rPr>
                    <a:t>credential</a:t>
                  </a:r>
                  <a:endParaRPr lang="en-US" sz="1200" b="1" dirty="0">
                    <a:solidFill>
                      <a:schemeClr val="accent3">
                        <a:lumMod val="75000"/>
                      </a:schemeClr>
                    </a:solidFill>
                  </a:endParaRPr>
                </a:p>
              </p:txBody>
            </p:sp>
            <p:cxnSp>
              <p:nvCxnSpPr>
                <p:cNvPr id="165" name="Straight Arrow Connector 164"/>
                <p:cNvCxnSpPr>
                  <a:stCxn id="23" idx="2"/>
                  <a:endCxn id="156" idx="0"/>
                </p:cNvCxnSpPr>
                <p:nvPr/>
              </p:nvCxnSpPr>
              <p:spPr>
                <a:xfrm flipH="1">
                  <a:off x="2007236" y="2243667"/>
                  <a:ext cx="0" cy="210892"/>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cxnSp>
          <p:nvCxnSpPr>
            <p:cNvPr id="166" name="Straight Arrow Connector 165"/>
            <p:cNvCxnSpPr/>
            <p:nvPr/>
          </p:nvCxnSpPr>
          <p:spPr>
            <a:xfrm flipH="1">
              <a:off x="2004140" y="3206067"/>
              <a:ext cx="0" cy="210892"/>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15" name="Group 14"/>
          <p:cNvGrpSpPr/>
          <p:nvPr/>
        </p:nvGrpSpPr>
        <p:grpSpPr>
          <a:xfrm>
            <a:off x="1684593" y="5098076"/>
            <a:ext cx="563446" cy="536239"/>
            <a:chOff x="1684593" y="5098076"/>
            <a:chExt cx="563446" cy="536239"/>
          </a:xfrm>
        </p:grpSpPr>
        <p:sp>
          <p:nvSpPr>
            <p:cNvPr id="87" name="Rectangle 86"/>
            <p:cNvSpPr/>
            <p:nvPr/>
          </p:nvSpPr>
          <p:spPr>
            <a:xfrm>
              <a:off x="1724033" y="5098076"/>
              <a:ext cx="454941" cy="53623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684593" y="5206349"/>
              <a:ext cx="563446" cy="276999"/>
            </a:xfrm>
            <a:prstGeom prst="rect">
              <a:avLst/>
            </a:prstGeom>
            <a:noFill/>
          </p:spPr>
          <p:txBody>
            <a:bodyPr wrap="square" rtlCol="0">
              <a:spAutoFit/>
            </a:bodyPr>
            <a:lstStyle/>
            <a:p>
              <a:r>
                <a:rPr lang="en-US" sz="1200" dirty="0" smtClean="0"/>
                <a:t>Cred1</a:t>
              </a:r>
              <a:endParaRPr lang="en-US" sz="1200" dirty="0"/>
            </a:p>
          </p:txBody>
        </p:sp>
      </p:grpSp>
      <p:grpSp>
        <p:nvGrpSpPr>
          <p:cNvPr id="16" name="Group 15"/>
          <p:cNvGrpSpPr/>
          <p:nvPr/>
        </p:nvGrpSpPr>
        <p:grpSpPr>
          <a:xfrm>
            <a:off x="2262945" y="5100604"/>
            <a:ext cx="563446" cy="536239"/>
            <a:chOff x="2262945" y="5100604"/>
            <a:chExt cx="563446" cy="536239"/>
          </a:xfrm>
        </p:grpSpPr>
        <p:sp>
          <p:nvSpPr>
            <p:cNvPr id="89" name="Rectangle 88"/>
            <p:cNvSpPr/>
            <p:nvPr/>
          </p:nvSpPr>
          <p:spPr>
            <a:xfrm>
              <a:off x="2302385" y="5100604"/>
              <a:ext cx="454941" cy="53623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TextBox 89"/>
            <p:cNvSpPr txBox="1"/>
            <p:nvPr/>
          </p:nvSpPr>
          <p:spPr>
            <a:xfrm>
              <a:off x="2262945" y="5208877"/>
              <a:ext cx="563446" cy="276999"/>
            </a:xfrm>
            <a:prstGeom prst="rect">
              <a:avLst/>
            </a:prstGeom>
            <a:noFill/>
          </p:spPr>
          <p:txBody>
            <a:bodyPr wrap="square" rtlCol="0">
              <a:spAutoFit/>
            </a:bodyPr>
            <a:lstStyle/>
            <a:p>
              <a:r>
                <a:rPr lang="en-US" sz="1200" dirty="0" smtClean="0"/>
                <a:t>Cred2</a:t>
              </a:r>
              <a:endParaRPr lang="en-US" sz="1200" dirty="0"/>
            </a:p>
          </p:txBody>
        </p:sp>
      </p:grpSp>
      <p:grpSp>
        <p:nvGrpSpPr>
          <p:cNvPr id="18" name="Group 17"/>
          <p:cNvGrpSpPr/>
          <p:nvPr/>
        </p:nvGrpSpPr>
        <p:grpSpPr>
          <a:xfrm>
            <a:off x="2841297" y="5103132"/>
            <a:ext cx="563446" cy="536239"/>
            <a:chOff x="2841297" y="5103132"/>
            <a:chExt cx="563446" cy="536239"/>
          </a:xfrm>
        </p:grpSpPr>
        <p:sp>
          <p:nvSpPr>
            <p:cNvPr id="94" name="Rectangle 93"/>
            <p:cNvSpPr/>
            <p:nvPr/>
          </p:nvSpPr>
          <p:spPr>
            <a:xfrm>
              <a:off x="2880737" y="5103132"/>
              <a:ext cx="454941" cy="53623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TextBox 95"/>
            <p:cNvSpPr txBox="1"/>
            <p:nvPr/>
          </p:nvSpPr>
          <p:spPr>
            <a:xfrm>
              <a:off x="2841297" y="5211405"/>
              <a:ext cx="563446" cy="276999"/>
            </a:xfrm>
            <a:prstGeom prst="rect">
              <a:avLst/>
            </a:prstGeom>
            <a:noFill/>
          </p:spPr>
          <p:txBody>
            <a:bodyPr wrap="square" rtlCol="0">
              <a:spAutoFit/>
            </a:bodyPr>
            <a:lstStyle/>
            <a:p>
              <a:r>
                <a:rPr lang="en-US" sz="1200" dirty="0" smtClean="0"/>
                <a:t>Cred3</a:t>
              </a:r>
              <a:endParaRPr lang="en-US" sz="1200" dirty="0"/>
            </a:p>
          </p:txBody>
        </p:sp>
      </p:grpSp>
      <p:grpSp>
        <p:nvGrpSpPr>
          <p:cNvPr id="6" name="Group 5"/>
          <p:cNvGrpSpPr/>
          <p:nvPr/>
        </p:nvGrpSpPr>
        <p:grpSpPr>
          <a:xfrm>
            <a:off x="3824153" y="2257312"/>
            <a:ext cx="2543995" cy="2982112"/>
            <a:chOff x="3824153" y="2257312"/>
            <a:chExt cx="2543995" cy="2982112"/>
          </a:xfrm>
        </p:grpSpPr>
        <p:cxnSp>
          <p:nvCxnSpPr>
            <p:cNvPr id="60" name="Straight Arrow Connector 59"/>
            <p:cNvCxnSpPr/>
            <p:nvPr/>
          </p:nvCxnSpPr>
          <p:spPr>
            <a:xfrm>
              <a:off x="3824153" y="2640712"/>
              <a:ext cx="2541976"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H="1">
              <a:off x="3824153" y="5239424"/>
              <a:ext cx="2541976"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3" name="TextBox 102"/>
            <p:cNvSpPr txBox="1"/>
            <p:nvPr/>
          </p:nvSpPr>
          <p:spPr>
            <a:xfrm>
              <a:off x="3824153" y="2257312"/>
              <a:ext cx="2541976" cy="369332"/>
            </a:xfrm>
            <a:prstGeom prst="rect">
              <a:avLst/>
            </a:prstGeom>
            <a:noFill/>
          </p:spPr>
          <p:txBody>
            <a:bodyPr wrap="square" rtlCol="0">
              <a:spAutoFit/>
            </a:bodyPr>
            <a:lstStyle/>
            <a:p>
              <a:pPr algn="ctr"/>
              <a:r>
                <a:rPr lang="en-US" dirty="0" smtClean="0"/>
                <a:t>1. Device authentication</a:t>
              </a:r>
              <a:endParaRPr lang="en-US" dirty="0"/>
            </a:p>
          </p:txBody>
        </p:sp>
        <p:sp>
          <p:nvSpPr>
            <p:cNvPr id="104" name="TextBox 103"/>
            <p:cNvSpPr txBox="1"/>
            <p:nvPr/>
          </p:nvSpPr>
          <p:spPr>
            <a:xfrm>
              <a:off x="3826172" y="4849664"/>
              <a:ext cx="2541976" cy="369332"/>
            </a:xfrm>
            <a:prstGeom prst="rect">
              <a:avLst/>
            </a:prstGeom>
            <a:noFill/>
          </p:spPr>
          <p:txBody>
            <a:bodyPr wrap="square" rtlCol="0">
              <a:spAutoFit/>
            </a:bodyPr>
            <a:lstStyle/>
            <a:p>
              <a:pPr algn="ctr"/>
              <a:r>
                <a:rPr lang="en-US" dirty="0" smtClean="0"/>
                <a:t>2. Key retrieval</a:t>
              </a:r>
              <a:endParaRPr lang="en-US" dirty="0"/>
            </a:p>
          </p:txBody>
        </p:sp>
      </p:grpSp>
      <p:grpSp>
        <p:nvGrpSpPr>
          <p:cNvPr id="24" name="Group 23"/>
          <p:cNvGrpSpPr/>
          <p:nvPr/>
        </p:nvGrpSpPr>
        <p:grpSpPr>
          <a:xfrm>
            <a:off x="8369573" y="4907847"/>
            <a:ext cx="493029" cy="646331"/>
            <a:chOff x="8369573" y="4907847"/>
            <a:chExt cx="493029" cy="646331"/>
          </a:xfrm>
        </p:grpSpPr>
        <p:sp>
          <p:nvSpPr>
            <p:cNvPr id="34" name="Rectangle 33"/>
            <p:cNvSpPr/>
            <p:nvPr/>
          </p:nvSpPr>
          <p:spPr>
            <a:xfrm>
              <a:off x="8407661" y="4961452"/>
              <a:ext cx="454941" cy="536239"/>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TextBox 48"/>
            <p:cNvSpPr txBox="1"/>
            <p:nvPr/>
          </p:nvSpPr>
          <p:spPr>
            <a:xfrm>
              <a:off x="8369573" y="4907847"/>
              <a:ext cx="454941" cy="646331"/>
            </a:xfrm>
            <a:prstGeom prst="rect">
              <a:avLst/>
            </a:prstGeom>
            <a:noFill/>
          </p:spPr>
          <p:txBody>
            <a:bodyPr wrap="square" rIns="0" rtlCol="0">
              <a:spAutoFit/>
            </a:bodyPr>
            <a:lstStyle/>
            <a:p>
              <a:r>
                <a:rPr lang="en-US" sz="1200" b="1" dirty="0" smtClean="0">
                  <a:solidFill>
                    <a:srgbClr val="FF0000"/>
                  </a:solidFill>
                </a:rPr>
                <a:t>Fai-lure count</a:t>
              </a:r>
              <a:endParaRPr lang="en-US" sz="1200" b="1" dirty="0">
                <a:solidFill>
                  <a:srgbClr val="FF0000"/>
                </a:solidFill>
              </a:endParaRPr>
            </a:p>
          </p:txBody>
        </p:sp>
      </p:grpSp>
      <p:grpSp>
        <p:nvGrpSpPr>
          <p:cNvPr id="54" name="Group 53"/>
          <p:cNvGrpSpPr/>
          <p:nvPr/>
        </p:nvGrpSpPr>
        <p:grpSpPr>
          <a:xfrm>
            <a:off x="1577898" y="820080"/>
            <a:ext cx="7456030" cy="5292854"/>
            <a:chOff x="1577898" y="820080"/>
            <a:chExt cx="7456030" cy="5292854"/>
          </a:xfrm>
        </p:grpSpPr>
        <p:sp>
          <p:nvSpPr>
            <p:cNvPr id="12" name="TextBox 11"/>
            <p:cNvSpPr txBox="1"/>
            <p:nvPr/>
          </p:nvSpPr>
          <p:spPr>
            <a:xfrm>
              <a:off x="6638404" y="820080"/>
              <a:ext cx="2239006" cy="369332"/>
            </a:xfrm>
            <a:prstGeom prst="rect">
              <a:avLst/>
            </a:prstGeom>
            <a:noFill/>
          </p:spPr>
          <p:txBody>
            <a:bodyPr wrap="square" rtlCol="0">
              <a:spAutoFit/>
            </a:bodyPr>
            <a:lstStyle/>
            <a:p>
              <a:pPr algn="ctr"/>
              <a:r>
                <a:rPr lang="en-US" dirty="0" smtClean="0"/>
                <a:t>Key storage service</a:t>
              </a:r>
              <a:endParaRPr lang="en-US" dirty="0"/>
            </a:p>
          </p:txBody>
        </p:sp>
        <p:sp>
          <p:nvSpPr>
            <p:cNvPr id="10" name="Rectangle 9"/>
            <p:cNvSpPr/>
            <p:nvPr/>
          </p:nvSpPr>
          <p:spPr>
            <a:xfrm>
              <a:off x="6533444" y="891249"/>
              <a:ext cx="2500484" cy="5221685"/>
            </a:xfrm>
            <a:prstGeom prst="rect">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1596854" y="4754411"/>
              <a:ext cx="1854707" cy="972178"/>
            </a:xfrm>
            <a:prstGeom prst="rect">
              <a:avLst/>
            </a:prstGeom>
            <a:noFill/>
            <a:ln w="25400">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699394" y="4967094"/>
              <a:ext cx="454941" cy="536239"/>
            </a:xfrm>
            <a:prstGeom prst="rect">
              <a:avLst/>
            </a:prstGeom>
            <a:noFill/>
            <a:ln w="25400">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TextBox 122"/>
            <p:cNvSpPr txBox="1"/>
            <p:nvPr/>
          </p:nvSpPr>
          <p:spPr>
            <a:xfrm>
              <a:off x="6687933" y="4907847"/>
              <a:ext cx="454941" cy="646331"/>
            </a:xfrm>
            <a:prstGeom prst="rect">
              <a:avLst/>
            </a:prstGeom>
            <a:noFill/>
          </p:spPr>
          <p:txBody>
            <a:bodyPr wrap="square" rIns="0" rtlCol="0">
              <a:spAutoFit/>
            </a:bodyPr>
            <a:lstStyle/>
            <a:p>
              <a:r>
                <a:rPr lang="en-US" sz="1200" b="1" dirty="0" smtClean="0">
                  <a:solidFill>
                    <a:schemeClr val="accent6">
                      <a:lumMod val="75000"/>
                    </a:schemeClr>
                  </a:solidFill>
                </a:rPr>
                <a:t>Cred. enc. key</a:t>
              </a:r>
              <a:endParaRPr lang="en-US" sz="1200" b="1" dirty="0">
                <a:solidFill>
                  <a:schemeClr val="accent6">
                    <a:lumMod val="75000"/>
                  </a:schemeClr>
                </a:solidFill>
              </a:endParaRPr>
            </a:p>
          </p:txBody>
        </p:sp>
        <p:sp>
          <p:nvSpPr>
            <p:cNvPr id="129" name="TextBox 128"/>
            <p:cNvSpPr txBox="1"/>
            <p:nvPr/>
          </p:nvSpPr>
          <p:spPr>
            <a:xfrm>
              <a:off x="1577898" y="4714367"/>
              <a:ext cx="1854707" cy="276999"/>
            </a:xfrm>
            <a:prstGeom prst="rect">
              <a:avLst/>
            </a:prstGeom>
            <a:noFill/>
          </p:spPr>
          <p:txBody>
            <a:bodyPr wrap="square" rIns="0" rtlCol="0">
              <a:spAutoFit/>
            </a:bodyPr>
            <a:lstStyle/>
            <a:p>
              <a:pPr algn="ctr"/>
              <a:r>
                <a:rPr lang="en-US" sz="1200" b="1" dirty="0" smtClean="0">
                  <a:solidFill>
                    <a:schemeClr val="accent6">
                      <a:lumMod val="75000"/>
                    </a:schemeClr>
                  </a:solidFill>
                </a:rPr>
                <a:t>Encrypted credentials</a:t>
              </a:r>
              <a:endParaRPr lang="en-US" sz="1200" b="1" dirty="0">
                <a:solidFill>
                  <a:schemeClr val="accent6">
                    <a:lumMod val="75000"/>
                  </a:schemeClr>
                </a:solidFill>
              </a:endParaRPr>
            </a:p>
          </p:txBody>
        </p:sp>
        <p:sp>
          <p:nvSpPr>
            <p:cNvPr id="30" name="Rectangle 29"/>
            <p:cNvSpPr/>
            <p:nvPr/>
          </p:nvSpPr>
          <p:spPr>
            <a:xfrm>
              <a:off x="6604232" y="4814694"/>
              <a:ext cx="2361936" cy="97650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TextBox 158"/>
            <p:cNvSpPr txBox="1"/>
            <p:nvPr/>
          </p:nvSpPr>
          <p:spPr>
            <a:xfrm>
              <a:off x="7004318" y="5512694"/>
              <a:ext cx="1554409" cy="276999"/>
            </a:xfrm>
            <a:prstGeom prst="rect">
              <a:avLst/>
            </a:prstGeom>
            <a:noFill/>
          </p:spPr>
          <p:txBody>
            <a:bodyPr wrap="square" rtlCol="0">
              <a:spAutoFit/>
            </a:bodyPr>
            <a:lstStyle/>
            <a:p>
              <a:pPr algn="ctr"/>
              <a:r>
                <a:rPr lang="en-US" sz="1200" dirty="0" smtClean="0"/>
                <a:t>Device record</a:t>
              </a:r>
              <a:endParaRPr lang="en-US" sz="1200" dirty="0"/>
            </a:p>
          </p:txBody>
        </p:sp>
      </p:grpSp>
      <p:grpSp>
        <p:nvGrpSpPr>
          <p:cNvPr id="56" name="Group 55"/>
          <p:cNvGrpSpPr/>
          <p:nvPr/>
        </p:nvGrpSpPr>
        <p:grpSpPr>
          <a:xfrm>
            <a:off x="7249723" y="4896557"/>
            <a:ext cx="480111" cy="603955"/>
            <a:chOff x="7249723" y="4896557"/>
            <a:chExt cx="480111" cy="603955"/>
          </a:xfrm>
        </p:grpSpPr>
        <p:sp>
          <p:nvSpPr>
            <p:cNvPr id="32" name="Rectangle 31"/>
            <p:cNvSpPr/>
            <p:nvPr/>
          </p:nvSpPr>
          <p:spPr>
            <a:xfrm>
              <a:off x="7274893" y="4964273"/>
              <a:ext cx="454941" cy="536239"/>
            </a:xfrm>
            <a:prstGeom prst="rect">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7249723" y="4896557"/>
              <a:ext cx="454941" cy="461665"/>
            </a:xfrm>
            <a:prstGeom prst="rect">
              <a:avLst/>
            </a:prstGeom>
            <a:noFill/>
          </p:spPr>
          <p:txBody>
            <a:bodyPr wrap="square" rIns="0" rtlCol="0">
              <a:spAutoFit/>
            </a:bodyPr>
            <a:lstStyle/>
            <a:p>
              <a:r>
                <a:rPr lang="en-US" sz="1200" b="1" dirty="0" smtClean="0">
                  <a:solidFill>
                    <a:schemeClr val="accent3">
                      <a:lumMod val="75000"/>
                    </a:schemeClr>
                  </a:solidFill>
                </a:rPr>
                <a:t>Pub. key</a:t>
              </a:r>
              <a:endParaRPr lang="en-US" sz="1200" b="1" dirty="0">
                <a:solidFill>
                  <a:schemeClr val="accent3">
                    <a:lumMod val="75000"/>
                  </a:schemeClr>
                </a:solidFill>
              </a:endParaRPr>
            </a:p>
          </p:txBody>
        </p:sp>
      </p:grpSp>
      <p:grpSp>
        <p:nvGrpSpPr>
          <p:cNvPr id="58" name="Group 57"/>
          <p:cNvGrpSpPr/>
          <p:nvPr/>
        </p:nvGrpSpPr>
        <p:grpSpPr>
          <a:xfrm>
            <a:off x="7797231" y="4907847"/>
            <a:ext cx="496812" cy="646331"/>
            <a:chOff x="7797231" y="4907847"/>
            <a:chExt cx="496812" cy="646331"/>
          </a:xfrm>
        </p:grpSpPr>
        <p:sp>
          <p:nvSpPr>
            <p:cNvPr id="33" name="Rectangle 32"/>
            <p:cNvSpPr/>
            <p:nvPr/>
          </p:nvSpPr>
          <p:spPr>
            <a:xfrm>
              <a:off x="7839102" y="4964273"/>
              <a:ext cx="454941" cy="536239"/>
            </a:xfrm>
            <a:prstGeom prst="rect">
              <a:avLst/>
            </a:prstGeom>
            <a:noFill/>
            <a:ln w="2540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Box 47"/>
            <p:cNvSpPr txBox="1"/>
            <p:nvPr/>
          </p:nvSpPr>
          <p:spPr>
            <a:xfrm>
              <a:off x="7797231" y="4907847"/>
              <a:ext cx="454941" cy="646331"/>
            </a:xfrm>
            <a:prstGeom prst="rect">
              <a:avLst/>
            </a:prstGeom>
            <a:noFill/>
          </p:spPr>
          <p:txBody>
            <a:bodyPr wrap="square" rIns="0" rtlCol="0">
              <a:spAutoFit/>
            </a:bodyPr>
            <a:lstStyle/>
            <a:p>
              <a:r>
                <a:rPr lang="en-US" sz="1200" b="1" dirty="0">
                  <a:solidFill>
                    <a:schemeClr val="accent3">
                      <a:lumMod val="75000"/>
                    </a:schemeClr>
                  </a:solidFill>
                </a:rPr>
                <a:t>Rec-</a:t>
              </a:r>
              <a:r>
                <a:rPr lang="en-US" sz="1200" b="1" dirty="0" err="1">
                  <a:solidFill>
                    <a:schemeClr val="accent3">
                      <a:lumMod val="75000"/>
                    </a:schemeClr>
                  </a:solidFill>
                </a:rPr>
                <a:t>ord</a:t>
              </a:r>
              <a:r>
                <a:rPr lang="en-US" sz="1200" b="1" dirty="0">
                  <a:solidFill>
                    <a:schemeClr val="accent3">
                      <a:lumMod val="75000"/>
                    </a:schemeClr>
                  </a:solidFill>
                </a:rPr>
                <a:t> ID</a:t>
              </a:r>
            </a:p>
          </p:txBody>
        </p:sp>
      </p:grpSp>
      <p:grpSp>
        <p:nvGrpSpPr>
          <p:cNvPr id="57" name="Group 56"/>
          <p:cNvGrpSpPr/>
          <p:nvPr/>
        </p:nvGrpSpPr>
        <p:grpSpPr>
          <a:xfrm>
            <a:off x="2429921" y="3714259"/>
            <a:ext cx="5072421" cy="1277107"/>
            <a:chOff x="2429921" y="3714259"/>
            <a:chExt cx="5072421" cy="1277107"/>
          </a:xfrm>
        </p:grpSpPr>
        <p:cxnSp>
          <p:nvCxnSpPr>
            <p:cNvPr id="75" name="Straight Arrow Connector 74"/>
            <p:cNvCxnSpPr/>
            <p:nvPr/>
          </p:nvCxnSpPr>
          <p:spPr>
            <a:xfrm>
              <a:off x="2429921" y="3714259"/>
              <a:ext cx="5072420" cy="1"/>
            </a:xfrm>
            <a:prstGeom prst="straightConnector1">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a:off x="7502342" y="3714259"/>
              <a:ext cx="0" cy="127710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62" name="Group 61"/>
          <p:cNvGrpSpPr/>
          <p:nvPr/>
        </p:nvGrpSpPr>
        <p:grpSpPr>
          <a:xfrm>
            <a:off x="2434901" y="2007220"/>
            <a:ext cx="5637565" cy="2969426"/>
            <a:chOff x="2434901" y="2007220"/>
            <a:chExt cx="5637565" cy="2969426"/>
          </a:xfrm>
        </p:grpSpPr>
        <p:cxnSp>
          <p:nvCxnSpPr>
            <p:cNvPr id="81" name="Straight Arrow Connector 80"/>
            <p:cNvCxnSpPr/>
            <p:nvPr/>
          </p:nvCxnSpPr>
          <p:spPr>
            <a:xfrm flipV="1">
              <a:off x="8072466" y="3605840"/>
              <a:ext cx="0" cy="1370806"/>
            </a:xfrm>
            <a:prstGeom prst="straightConnector1">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a:off x="2434901" y="3605840"/>
              <a:ext cx="5637565"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flipV="1">
              <a:off x="2749615" y="2007220"/>
              <a:ext cx="7711" cy="1598620"/>
            </a:xfrm>
            <a:prstGeom prst="straightConnector1">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flipH="1">
              <a:off x="2439882" y="2007220"/>
              <a:ext cx="317444" cy="466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95728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par>
                                <p:cTn id="11" presetID="3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cTn>
                              </p:par>
                              <p:par>
                                <p:cTn id="17" presetID="3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fltVal val="0"/>
                                          </p:val>
                                        </p:tav>
                                        <p:tav tm="100000">
                                          <p:val>
                                            <p:strVal val="#ppt_w"/>
                                          </p:val>
                                        </p:tav>
                                      </p:tavLst>
                                    </p:anim>
                                    <p:anim calcmode="lin" valueType="num">
                                      <p:cBhvr>
                                        <p:cTn id="20" dur="1000" fill="hold"/>
                                        <p:tgtEl>
                                          <p:spTgt spid="18"/>
                                        </p:tgtEl>
                                        <p:attrNameLst>
                                          <p:attrName>ppt_h</p:attrName>
                                        </p:attrNameLst>
                                      </p:cBhvr>
                                      <p:tavLst>
                                        <p:tav tm="0">
                                          <p:val>
                                            <p:fltVal val="0"/>
                                          </p:val>
                                        </p:tav>
                                        <p:tav tm="100000">
                                          <p:val>
                                            <p:strVal val="#ppt_h"/>
                                          </p:val>
                                        </p:tav>
                                      </p:tavLst>
                                    </p:anim>
                                    <p:anim calcmode="lin" valueType="num">
                                      <p:cBhvr>
                                        <p:cTn id="21" dur="1000" fill="hold"/>
                                        <p:tgtEl>
                                          <p:spTgt spid="18"/>
                                        </p:tgtEl>
                                        <p:attrNameLst>
                                          <p:attrName>style.rotation</p:attrName>
                                        </p:attrNameLst>
                                      </p:cBhvr>
                                      <p:tavLst>
                                        <p:tav tm="0">
                                          <p:val>
                                            <p:fltVal val="90"/>
                                          </p:val>
                                        </p:tav>
                                        <p:tav tm="100000">
                                          <p:val>
                                            <p:fltVal val="0"/>
                                          </p:val>
                                        </p:tav>
                                      </p:tavLst>
                                    </p:anim>
                                    <p:animEffect transition="in" filter="fade">
                                      <p:cBhvr>
                                        <p:cTn id="22" dur="1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7"/>
                                        </p:tgtEl>
                                        <p:attrNameLst>
                                          <p:attrName>style.visibility</p:attrName>
                                        </p:attrNameLst>
                                      </p:cBhvr>
                                      <p:to>
                                        <p:strVal val="visible"/>
                                      </p:to>
                                    </p:set>
                                  </p:childTnLst>
                                  <p:subTnLst>
                                    <p:set>
                                      <p:cBhvr override="childStyle">
                                        <p:cTn dur="1" fill="hold" display="0" masterRel="nextClick" afterEffect="1"/>
                                        <p:tgtEl>
                                          <p:spTgt spid="57"/>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2"/>
                                        </p:tgtEl>
                                        <p:attrNameLst>
                                          <p:attrName>style.visibility</p:attrName>
                                        </p:attrNameLst>
                                      </p:cBhvr>
                                      <p:to>
                                        <p:strVal val="visible"/>
                                      </p:to>
                                    </p:set>
                                  </p:childTnLst>
                                  <p:subTnLst>
                                    <p:set>
                                      <p:cBhvr override="childStyle">
                                        <p:cTn dur="1" fill="hold" display="0" masterRel="nextClick" afterEffect="1"/>
                                        <p:tgtEl>
                                          <p:spTgt spid="62"/>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2" presetClass="entr" presetSubtype="1" fill="hold" nodeType="click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500" fill="hold"/>
                                        <p:tgtEl>
                                          <p:spTgt spid="24"/>
                                        </p:tgtEl>
                                        <p:attrNameLst>
                                          <p:attrName>ppt_x</p:attrName>
                                        </p:attrNameLst>
                                      </p:cBhvr>
                                      <p:tavLst>
                                        <p:tav tm="0">
                                          <p:val>
                                            <p:strVal val="#ppt_x"/>
                                          </p:val>
                                        </p:tav>
                                        <p:tav tm="100000">
                                          <p:val>
                                            <p:strVal val="#ppt_x"/>
                                          </p:val>
                                        </p:tav>
                                      </p:tavLst>
                                    </p:anim>
                                    <p:anim calcmode="lin" valueType="num">
                                      <p:cBhvr additive="base">
                                        <p:cTn id="52"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7141</TotalTime>
  <Words>3700</Words>
  <Application>Microsoft Macintosh PowerPoint</Application>
  <PresentationFormat>On-screen Show (4:3)</PresentationFormat>
  <Paragraphs>451</Paragraphs>
  <Slides>23</Slides>
  <Notes>14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Virtual Tamper Resistance for a TEE</vt:lpstr>
      <vt:lpstr>Smart cards and mobile devices as credential carriers</vt:lpstr>
      <vt:lpstr>Mobile devices are best used to carry credentials “derived” from primary credentials carried in a smart card</vt:lpstr>
      <vt:lpstr>What is meant by “derived credentials”?</vt:lpstr>
      <vt:lpstr>Security threats against derived credentials</vt:lpstr>
      <vt:lpstr>NIST draft guidance on derived credentials</vt:lpstr>
      <vt:lpstr>A TEE is ideally suited to protect derived credentials against malware</vt:lpstr>
      <vt:lpstr>Protection against physical capture of the mobile device</vt:lpstr>
      <vt:lpstr>Virtual tamper resistance</vt:lpstr>
      <vt:lpstr>A possible implementation</vt:lpstr>
      <vt:lpstr>Using a biometric sample to regenerate the device authentication credential</vt:lpstr>
      <vt:lpstr>Combining virtual and physical tamper resistance</vt:lpstr>
      <vt:lpstr>Secure NFC payment options using a TEE</vt:lpstr>
      <vt:lpstr>Beyond derived credentials</vt:lpstr>
      <vt:lpstr>Thank you for your attention</vt:lpstr>
      <vt:lpstr>Backup slides</vt:lpstr>
      <vt:lpstr>Initial generation of a DSA credential and its corresponding protocredential</vt:lpstr>
      <vt:lpstr>Regeneration of DSA credential and protocredential and PIN</vt:lpstr>
      <vt:lpstr>Security posture of physical tamper resistance</vt:lpstr>
      <vt:lpstr>Security posture of virtual tamper resistance</vt:lpstr>
      <vt:lpstr>Combined security posture</vt:lpstr>
      <vt:lpstr>Device authentication alternative (1)</vt:lpstr>
      <vt:lpstr>Device authentication alternative (2)</vt:lpstr>
    </vt:vector>
  </TitlesOfParts>
  <Company>Pomcor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Disrupting the EMM market</dc:title>
  <dc:creator>Francisco Corella</dc:creator>
  <cp:lastModifiedBy>Francisco Corella</cp:lastModifiedBy>
  <cp:revision>304</cp:revision>
  <cp:lastPrinted>2014-05-08T04:27:59Z</cp:lastPrinted>
  <dcterms:created xsi:type="dcterms:W3CDTF">2014-05-05T20:55:40Z</dcterms:created>
  <dcterms:modified xsi:type="dcterms:W3CDTF">2014-09-23T04:10:48Z</dcterms:modified>
</cp:coreProperties>
</file>